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57" r:id="rId3"/>
    <p:sldId id="309" r:id="rId4"/>
    <p:sldId id="258" r:id="rId5"/>
    <p:sldId id="300" r:id="rId6"/>
    <p:sldId id="290" r:id="rId7"/>
    <p:sldId id="291" r:id="rId8"/>
    <p:sldId id="287" r:id="rId9"/>
    <p:sldId id="307" r:id="rId10"/>
    <p:sldId id="259" r:id="rId11"/>
    <p:sldId id="305" r:id="rId12"/>
    <p:sldId id="260" r:id="rId13"/>
    <p:sldId id="308" r:id="rId14"/>
    <p:sldId id="266" r:id="rId15"/>
    <p:sldId id="261" r:id="rId16"/>
    <p:sldId id="301" r:id="rId17"/>
    <p:sldId id="294" r:id="rId18"/>
    <p:sldId id="280" r:id="rId19"/>
    <p:sldId id="288" r:id="rId20"/>
    <p:sldId id="289" r:id="rId21"/>
    <p:sldId id="310" r:id="rId22"/>
    <p:sldId id="311" r:id="rId23"/>
    <p:sldId id="312" r:id="rId24"/>
    <p:sldId id="297" r:id="rId25"/>
    <p:sldId id="298" r:id="rId26"/>
    <p:sldId id="313" r:id="rId27"/>
    <p:sldId id="299" r:id="rId28"/>
    <p:sldId id="304" r:id="rId29"/>
    <p:sldId id="302" r:id="rId30"/>
    <p:sldId id="26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3F7E"/>
    <a:srgbClr val="EEF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9F0A1-9470-428B-9F6A-FA82E527142C}" type="datetimeFigureOut">
              <a:rPr lang="en-US" smtClean="0"/>
              <a:pPr/>
              <a:t>3/19/2013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DB55-B59A-4BCA-9320-B04CDB7D8EC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233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66B9-B797-4202-846E-A00BF52C9D06}" type="datetimeFigureOut">
              <a:rPr lang="en-US" smtClean="0"/>
              <a:pPr/>
              <a:t>3/19/2013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FD19-D476-41A0-BDB0-C4A1D08F79E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66B9-B797-4202-846E-A00BF52C9D06}" type="datetimeFigureOut">
              <a:rPr lang="en-US" smtClean="0"/>
              <a:pPr/>
              <a:t>3/19/2013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FD19-D476-41A0-BDB0-C4A1D08F79EF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66B9-B797-4202-846E-A00BF52C9D06}" type="datetimeFigureOut">
              <a:rPr lang="en-US" smtClean="0"/>
              <a:pPr/>
              <a:t>3/19/2013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FD19-D476-41A0-BDB0-C4A1D08F79EF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66B9-B797-4202-846E-A00BF52C9D06}" type="datetimeFigureOut">
              <a:rPr lang="en-US" smtClean="0"/>
              <a:pPr/>
              <a:t>3/19/2013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FD19-D476-41A0-BDB0-C4A1D08F79EF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66B9-B797-4202-846E-A00BF52C9D06}" type="datetimeFigureOut">
              <a:rPr lang="en-US" smtClean="0"/>
              <a:pPr/>
              <a:t>3/19/2013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9E2FD19-D476-41A0-BDB0-C4A1D08F79EF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66B9-B797-4202-846E-A00BF52C9D06}" type="datetimeFigureOut">
              <a:rPr lang="en-US" smtClean="0"/>
              <a:pPr/>
              <a:t>3/19/2013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FD19-D476-41A0-BDB0-C4A1D08F79EF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66B9-B797-4202-846E-A00BF52C9D06}" type="datetimeFigureOut">
              <a:rPr lang="en-US" smtClean="0"/>
              <a:pPr/>
              <a:t>3/19/2013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FD19-D476-41A0-BDB0-C4A1D08F79EF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66B9-B797-4202-846E-A00BF52C9D06}" type="datetimeFigureOut">
              <a:rPr lang="en-US" smtClean="0"/>
              <a:pPr/>
              <a:t>3/19/2013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FD19-D476-41A0-BDB0-C4A1D08F79EF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66B9-B797-4202-846E-A00BF52C9D06}" type="datetimeFigureOut">
              <a:rPr lang="en-US" smtClean="0"/>
              <a:pPr/>
              <a:t>3/19/2013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FD19-D476-41A0-BDB0-C4A1D08F79EF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66B9-B797-4202-846E-A00BF52C9D06}" type="datetimeFigureOut">
              <a:rPr lang="en-US" smtClean="0"/>
              <a:pPr/>
              <a:t>3/19/2013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FD19-D476-41A0-BDB0-C4A1D08F79EF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66B9-B797-4202-846E-A00BF52C9D06}" type="datetimeFigureOut">
              <a:rPr lang="en-US" smtClean="0"/>
              <a:pPr/>
              <a:t>3/19/2013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FD19-D476-41A0-BDB0-C4A1D08F79EF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98566B9-B797-4202-846E-A00BF52C9D06}" type="datetimeFigureOut">
              <a:rPr lang="en-US" smtClean="0"/>
              <a:pPr/>
              <a:t>3/19/2013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9E2FD19-D476-41A0-BDB0-C4A1D08F79EF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esechos.fr/economie-politique/monde/actu/0202633503110-nouvelles-violences-en-egypte-545633.php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congolais.cd/elikia-lancement-du-premier-smartphone-made-in-africa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00400" y="2590800"/>
            <a:ext cx="28956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914400"/>
          </a:xfrm>
        </p:spPr>
        <p:txBody>
          <a:bodyPr>
            <a:noAutofit/>
          </a:bodyPr>
          <a:lstStyle/>
          <a:p>
            <a:r>
              <a:rPr lang="fr-FR" sz="2400" dirty="0" err="1" smtClean="0">
                <a:solidFill>
                  <a:schemeClr val="bg1"/>
                </a:solidFill>
                <a:effectLst/>
              </a:rPr>
              <a:t>Ixeme</a:t>
            </a:r>
            <a:r>
              <a:rPr lang="fr-FR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Conclave </a:t>
            </a:r>
            <a:r>
              <a:rPr lang="fr-FR" sz="2400" dirty="0" smtClean="0">
                <a:solidFill>
                  <a:schemeClr val="bg1"/>
                </a:solidFill>
                <a:effectLst/>
              </a:rPr>
              <a:t>Inde-Afrique, 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17 au 19 Mars 2013 NEW-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delhi</a:t>
            </a:r>
            <a:endParaRPr lang="en-US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4724400" cy="2209800"/>
          </a:xfrm>
          <a:solidFill>
            <a:srgbClr val="003F7E"/>
          </a:solidFill>
        </p:spPr>
        <p:txBody>
          <a:bodyPr>
            <a:normAutofit fontScale="92500" lnSpcReduction="10000"/>
          </a:bodyPr>
          <a:lstStyle/>
          <a:p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3600" b="1" dirty="0">
                <a:solidFill>
                  <a:srgbClr val="FFFF00"/>
                </a:solidFill>
              </a:rPr>
              <a:t>La </a:t>
            </a:r>
            <a:r>
              <a:rPr lang="en-US" sz="3600" b="1" dirty="0" err="1">
                <a:solidFill>
                  <a:srgbClr val="FFFF00"/>
                </a:solidFill>
              </a:rPr>
              <a:t>jeunesse</a:t>
            </a:r>
            <a:r>
              <a:rPr lang="en-US" sz="3600" b="1" dirty="0">
                <a:solidFill>
                  <a:srgbClr val="FFFF00"/>
                </a:solidFill>
              </a:rPr>
              <a:t>, </a:t>
            </a:r>
            <a:r>
              <a:rPr lang="en-US" sz="3600" b="1" dirty="0" err="1">
                <a:solidFill>
                  <a:srgbClr val="FFFF00"/>
                </a:solidFill>
              </a:rPr>
              <a:t>principale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ressource</a:t>
            </a:r>
            <a:r>
              <a:rPr lang="en-US" sz="3600" b="1" dirty="0">
                <a:solidFill>
                  <a:srgbClr val="FFFF00"/>
                </a:solidFill>
              </a:rPr>
              <a:t> du </a:t>
            </a:r>
            <a:r>
              <a:rPr lang="en-US" sz="3600" b="1" dirty="0" err="1">
                <a:solidFill>
                  <a:srgbClr val="FFFF00"/>
                </a:solidFill>
              </a:rPr>
              <a:t>partenariat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Inde-Afrique</a:t>
            </a:r>
            <a:endParaRPr lang="en-US" sz="3600" b="1" dirty="0">
              <a:solidFill>
                <a:srgbClr val="FFFF00"/>
              </a:solidFill>
            </a:endParaRPr>
          </a:p>
          <a:p>
            <a:endParaRPr lang="en-US" sz="36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7200" y="1371600"/>
            <a:ext cx="8077200" cy="129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Building capacity for futur: </a:t>
            </a:r>
            <a:r>
              <a:rPr kumimoji="0" lang="en-US" sz="360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60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4000" b="1" i="1" dirty="0" smtClean="0">
                <a:solidFill>
                  <a:srgbClr val="FF0000"/>
                </a:solidFill>
              </a:rPr>
              <a:t>Opportunity of partnership</a:t>
            </a:r>
            <a:endParaRPr lang="en-US" sz="3600" b="1" i="1" dirty="0" smtClean="0">
              <a:solidFill>
                <a:srgbClr val="FF000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0" y="4648200"/>
            <a:ext cx="4572000" cy="2209800"/>
          </a:xfrm>
          <a:prstGeom prst="rect">
            <a:avLst/>
          </a:prstGeom>
          <a:solidFill>
            <a:srgbClr val="003F7E"/>
          </a:solidFill>
        </p:spPr>
        <p:txBody>
          <a:bodyPr vert="horz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Young People, principal resource </a:t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India-Africa Partnership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0594" y="5181600"/>
            <a:ext cx="249820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6" descr="ima36g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86400"/>
            <a:ext cx="1554480" cy="13716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638800" y="5397500"/>
            <a:ext cx="2286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 descr="ima4695ges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3999" y="5486400"/>
            <a:ext cx="1809345" cy="1371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762000"/>
            <a:ext cx="9144000" cy="4724400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003F7E"/>
          </a:solidFill>
        </p:spPr>
        <p:txBody>
          <a:bodyPr>
            <a:noAutofit/>
          </a:bodyPr>
          <a:lstStyle/>
          <a:p>
            <a:pPr algn="l"/>
            <a:r>
              <a:rPr lang="fr-FR" sz="3200" dirty="0">
                <a:solidFill>
                  <a:schemeClr val="tx1"/>
                </a:solidFill>
              </a:rPr>
              <a:t>II-1-A-Rébellion, violence toxicomanie</a:t>
            </a:r>
            <a:endParaRPr lang="en-US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343400" cy="37338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fr-FR" b="1" dirty="0"/>
              <a:t>Si elle reste oisive, elle n’aura comme horizon que l’enrôlement dans les rébellions ou l’endoctrinement  radical. </a:t>
            </a:r>
          </a:p>
          <a:p>
            <a:pPr algn="just">
              <a:buNone/>
            </a:pPr>
            <a:endParaRPr lang="fr-FR" sz="1050" b="1" dirty="0"/>
          </a:p>
          <a:p>
            <a:pPr>
              <a:buNone/>
            </a:pPr>
            <a:r>
              <a:rPr lang="fr-FR" b="1" dirty="0"/>
              <a:t>Il en est de même en Inde où l’absence de travail crée un Sentiment d’exclusion et d’inutilité qui entraîne violence, toxicomanie et extrémismes.</a:t>
            </a:r>
          </a:p>
        </p:txBody>
      </p:sp>
      <p:pic>
        <p:nvPicPr>
          <p:cNvPr id="12" name="Image 11" descr="ima669ges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81925" y="5486400"/>
            <a:ext cx="1362075" cy="137160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572000" y="1600200"/>
            <a:ext cx="4343400" cy="3886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just">
              <a:buNone/>
            </a:pPr>
            <a:r>
              <a:rPr lang="fr-FR" sz="2000" b="1" dirty="0">
                <a:solidFill>
                  <a:srgbClr val="FFFF00"/>
                </a:solidFill>
                <a:latin typeface="+mj-lt"/>
              </a:rPr>
              <a:t>If </a:t>
            </a:r>
            <a:r>
              <a:rPr lang="fr-FR" sz="2000" b="1" dirty="0" err="1">
                <a:solidFill>
                  <a:srgbClr val="FFFF00"/>
                </a:solidFill>
                <a:latin typeface="+mj-lt"/>
              </a:rPr>
              <a:t>young</a:t>
            </a:r>
            <a:r>
              <a:rPr lang="fr-FR" sz="2000" b="1" dirty="0">
                <a:solidFill>
                  <a:srgbClr val="FFFF00"/>
                </a:solidFill>
                <a:latin typeface="+mj-lt"/>
              </a:rPr>
              <a:t> people </a:t>
            </a:r>
            <a:r>
              <a:rPr lang="fr-FR" sz="2000" b="1" dirty="0" err="1">
                <a:solidFill>
                  <a:srgbClr val="FFFF00"/>
                </a:solidFill>
                <a:latin typeface="+mj-lt"/>
              </a:rPr>
              <a:t>remain</a:t>
            </a:r>
            <a:r>
              <a:rPr lang="fr-FR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fr-FR" sz="2000" b="1" dirty="0" err="1">
                <a:solidFill>
                  <a:srgbClr val="FFFF00"/>
                </a:solidFill>
                <a:latin typeface="+mj-lt"/>
              </a:rPr>
              <a:t>unoccupy</a:t>
            </a:r>
            <a:r>
              <a:rPr lang="fr-FR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fr-FR" sz="2000" b="1" dirty="0" err="1">
                <a:solidFill>
                  <a:srgbClr val="FFFF00"/>
                </a:solidFill>
                <a:latin typeface="+mj-lt"/>
              </a:rPr>
              <a:t>they</a:t>
            </a:r>
            <a:r>
              <a:rPr lang="fr-FR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fr-FR" sz="2000" b="1" dirty="0" err="1">
                <a:solidFill>
                  <a:srgbClr val="FFFF00"/>
                </a:solidFill>
                <a:latin typeface="+mj-lt"/>
              </a:rPr>
              <a:t>will</a:t>
            </a:r>
            <a:r>
              <a:rPr lang="fr-FR" sz="2000" b="1" dirty="0">
                <a:solidFill>
                  <a:srgbClr val="FFFF00"/>
                </a:solidFill>
                <a:latin typeface="+mj-lt"/>
              </a:rPr>
              <a:t> have as horizon </a:t>
            </a:r>
            <a:r>
              <a:rPr lang="fr-FR" sz="2000" b="1" dirty="0" err="1">
                <a:solidFill>
                  <a:srgbClr val="FFFF00"/>
                </a:solidFill>
                <a:latin typeface="+mj-lt"/>
              </a:rPr>
              <a:t>enrollment</a:t>
            </a:r>
            <a:r>
              <a:rPr lang="fr-FR" sz="2000" b="1" dirty="0">
                <a:solidFill>
                  <a:srgbClr val="FFFF00"/>
                </a:solidFill>
                <a:latin typeface="+mj-lt"/>
              </a:rPr>
              <a:t> in </a:t>
            </a:r>
            <a:r>
              <a:rPr lang="fr-FR" sz="2000" b="1" dirty="0" err="1">
                <a:solidFill>
                  <a:srgbClr val="FFFF00"/>
                </a:solidFill>
                <a:latin typeface="+mj-lt"/>
              </a:rPr>
              <a:t>rebellion</a:t>
            </a:r>
            <a:r>
              <a:rPr lang="fr-FR" sz="2000" b="1" dirty="0">
                <a:solidFill>
                  <a:srgbClr val="FFFF00"/>
                </a:solidFill>
                <a:latin typeface="+mj-lt"/>
              </a:rPr>
              <a:t> or radical </a:t>
            </a:r>
            <a:r>
              <a:rPr lang="fr-FR" sz="2000" b="1" dirty="0" err="1">
                <a:solidFill>
                  <a:srgbClr val="FFFF00"/>
                </a:solidFill>
                <a:latin typeface="+mj-lt"/>
              </a:rPr>
              <a:t>undoctrination</a:t>
            </a:r>
            <a:r>
              <a:rPr lang="fr-FR" sz="2000" b="1" dirty="0">
                <a:solidFill>
                  <a:srgbClr val="FFFF00"/>
                </a:solidFill>
                <a:latin typeface="+mj-lt"/>
              </a:rPr>
              <a:t>. </a:t>
            </a:r>
          </a:p>
          <a:p>
            <a:pPr algn="just">
              <a:buNone/>
            </a:pPr>
            <a:endParaRPr lang="fr-FR" sz="2000" b="1" dirty="0">
              <a:solidFill>
                <a:srgbClr val="FFFF00"/>
              </a:solidFill>
              <a:latin typeface="+mj-lt"/>
            </a:endParaRPr>
          </a:p>
          <a:p>
            <a:pPr>
              <a:buNone/>
            </a:pPr>
            <a:r>
              <a:rPr lang="fr-FR" sz="2000" b="1" dirty="0">
                <a:solidFill>
                  <a:srgbClr val="FFFF00"/>
                </a:solidFill>
                <a:latin typeface="+mj-lt"/>
              </a:rPr>
              <a:t>It </a:t>
            </a:r>
            <a:r>
              <a:rPr lang="fr-FR" sz="2000" b="1" dirty="0" err="1">
                <a:solidFill>
                  <a:srgbClr val="FFFF00"/>
                </a:solidFill>
                <a:latin typeface="+mj-lt"/>
              </a:rPr>
              <a:t>is</a:t>
            </a:r>
            <a:r>
              <a:rPr lang="fr-FR" sz="2000" b="1" dirty="0">
                <a:solidFill>
                  <a:srgbClr val="FFFF00"/>
                </a:solidFill>
                <a:latin typeface="+mj-lt"/>
              </a:rPr>
              <a:t> the </a:t>
            </a:r>
            <a:r>
              <a:rPr lang="fr-FR" sz="2000" b="1" dirty="0" err="1">
                <a:solidFill>
                  <a:srgbClr val="FFFF00"/>
                </a:solidFill>
                <a:latin typeface="+mj-lt"/>
              </a:rPr>
              <a:t>same</a:t>
            </a:r>
            <a:r>
              <a:rPr lang="fr-FR" sz="2000" b="1" dirty="0">
                <a:solidFill>
                  <a:srgbClr val="FFFF00"/>
                </a:solidFill>
                <a:latin typeface="+mj-lt"/>
              </a:rPr>
              <a:t> in </a:t>
            </a:r>
            <a:r>
              <a:rPr lang="fr-FR" sz="2000" b="1" dirty="0" err="1">
                <a:solidFill>
                  <a:srgbClr val="FFFF00"/>
                </a:solidFill>
                <a:latin typeface="+mj-lt"/>
              </a:rPr>
              <a:t>India</a:t>
            </a:r>
            <a:r>
              <a:rPr lang="fr-FR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fr-FR" sz="2000" b="1" dirty="0" err="1">
                <a:solidFill>
                  <a:srgbClr val="FFFF00"/>
                </a:solidFill>
                <a:latin typeface="+mj-lt"/>
              </a:rPr>
              <a:t>where</a:t>
            </a:r>
            <a:r>
              <a:rPr lang="fr-FR" sz="2000" b="1" dirty="0">
                <a:solidFill>
                  <a:srgbClr val="FFFF00"/>
                </a:solidFill>
                <a:latin typeface="+mj-lt"/>
              </a:rPr>
              <a:t> the </a:t>
            </a:r>
            <a:r>
              <a:rPr lang="fr-FR" sz="2000" b="1" dirty="0" err="1">
                <a:solidFill>
                  <a:srgbClr val="FFFF00"/>
                </a:solidFill>
                <a:latin typeface="+mj-lt"/>
              </a:rPr>
              <a:t>lack</a:t>
            </a:r>
            <a:r>
              <a:rPr lang="fr-FR" sz="2000" b="1" dirty="0">
                <a:solidFill>
                  <a:srgbClr val="FFFF00"/>
                </a:solidFill>
                <a:latin typeface="+mj-lt"/>
              </a:rPr>
              <a:t> of jobs </a:t>
            </a:r>
            <a:r>
              <a:rPr lang="fr-FR" sz="2000" b="1" dirty="0" err="1">
                <a:solidFill>
                  <a:srgbClr val="FFFF00"/>
                </a:solidFill>
                <a:latin typeface="+mj-lt"/>
              </a:rPr>
              <a:t>create</a:t>
            </a:r>
            <a:r>
              <a:rPr lang="fr-FR" sz="2000" b="1" dirty="0">
                <a:solidFill>
                  <a:srgbClr val="FFFF00"/>
                </a:solidFill>
                <a:latin typeface="+mj-lt"/>
              </a:rPr>
              <a:t> a feeling of exclusion and </a:t>
            </a:r>
            <a:r>
              <a:rPr lang="fr-FR" sz="2000" b="1" dirty="0" err="1">
                <a:solidFill>
                  <a:srgbClr val="FFFF00"/>
                </a:solidFill>
                <a:latin typeface="+mj-lt"/>
              </a:rPr>
              <a:t>uselessnessthat</a:t>
            </a:r>
            <a:r>
              <a:rPr lang="fr-FR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fr-FR" sz="2000" b="1" dirty="0" err="1">
                <a:solidFill>
                  <a:srgbClr val="FFFF00"/>
                </a:solidFill>
                <a:latin typeface="+mj-lt"/>
              </a:rPr>
              <a:t>led</a:t>
            </a:r>
            <a:r>
              <a:rPr lang="fr-FR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fr-FR" sz="2000" b="1" dirty="0" err="1">
                <a:solidFill>
                  <a:srgbClr val="FFFF00"/>
                </a:solidFill>
                <a:latin typeface="+mj-lt"/>
              </a:rPr>
              <a:t>into</a:t>
            </a:r>
            <a:r>
              <a:rPr lang="fr-FR" sz="2000" b="1" dirty="0">
                <a:solidFill>
                  <a:srgbClr val="FFFF00"/>
                </a:solidFill>
                <a:latin typeface="+mj-lt"/>
              </a:rPr>
              <a:t> violence, </a:t>
            </a:r>
            <a:r>
              <a:rPr lang="fr-FR" sz="2000" b="1" dirty="0" err="1">
                <a:solidFill>
                  <a:srgbClr val="FFFF00"/>
                </a:solidFill>
                <a:latin typeface="+mj-lt"/>
              </a:rPr>
              <a:t>drug</a:t>
            </a:r>
            <a:r>
              <a:rPr lang="fr-FR" sz="2000" b="1" dirty="0">
                <a:solidFill>
                  <a:srgbClr val="FFFF00"/>
                </a:solidFill>
                <a:latin typeface="+mj-lt"/>
              </a:rPr>
              <a:t> addiction and </a:t>
            </a:r>
            <a:r>
              <a:rPr lang="fr-FR" sz="2000" b="1" dirty="0" err="1">
                <a:solidFill>
                  <a:srgbClr val="FFFF00"/>
                </a:solidFill>
                <a:latin typeface="+mj-lt"/>
              </a:rPr>
              <a:t>extremism</a:t>
            </a:r>
            <a:r>
              <a:rPr lang="fr-FR" sz="2000" b="1" dirty="0">
                <a:solidFill>
                  <a:srgbClr val="FFFF00"/>
                </a:solidFill>
                <a:latin typeface="+mj-lt"/>
              </a:rPr>
              <a:t>.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685800"/>
            <a:ext cx="9144000" cy="609600"/>
          </a:xfrm>
          <a:prstGeom prst="rect">
            <a:avLst/>
          </a:prstGeom>
          <a:solidFill>
            <a:srgbClr val="00B0F0"/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2800" b="1" dirty="0">
                <a:solidFill>
                  <a:srgbClr val="FFFF00"/>
                </a:solidFill>
                <a:latin typeface="+mj-lt"/>
              </a:rPr>
              <a:t>II-1-A-Rebellion, Violence </a:t>
            </a:r>
            <a:br>
              <a:rPr lang="fr-FR" sz="2800" b="1" dirty="0">
                <a:solidFill>
                  <a:srgbClr val="FFFF00"/>
                </a:solidFill>
                <a:latin typeface="+mj-lt"/>
              </a:rPr>
            </a:br>
            <a:r>
              <a:rPr lang="fr-FR" sz="2800" b="1" dirty="0">
                <a:solidFill>
                  <a:srgbClr val="FFFF00"/>
                </a:solidFill>
                <a:latin typeface="+mj-lt"/>
              </a:rPr>
              <a:t>Drug Addiction</a:t>
            </a:r>
            <a:endParaRPr kumimoji="0" lang="en-US" sz="28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0594" y="5181600"/>
            <a:ext cx="249820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 descr="ima36g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86400"/>
            <a:ext cx="1554480" cy="13716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638800" y="5397500"/>
            <a:ext cx="2286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Image 11" descr="ima4695ges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3999" y="5486400"/>
            <a:ext cx="1809345" cy="137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295400"/>
            <a:ext cx="9144000" cy="4191000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03F7E"/>
          </a:solidFill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</a:rPr>
              <a:t>II- 1-B  immigration clandestine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724400" cy="5029200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fr-FR" sz="1800" b="1" dirty="0" smtClean="0"/>
          </a:p>
          <a:p>
            <a:pPr algn="just">
              <a:buNone/>
            </a:pPr>
            <a:endParaRPr lang="fr-FR" sz="1800" b="1" dirty="0"/>
          </a:p>
          <a:p>
            <a:pPr algn="just">
              <a:buNone/>
            </a:pPr>
            <a:endParaRPr lang="fr-FR" sz="1800" b="1" dirty="0" smtClean="0"/>
          </a:p>
          <a:p>
            <a:pPr algn="just">
              <a:buNone/>
            </a:pPr>
            <a:r>
              <a:rPr lang="fr-FR" sz="1800" b="1" dirty="0" smtClean="0"/>
              <a:t>En </a:t>
            </a:r>
            <a:r>
              <a:rPr lang="fr-FR" sz="1800" b="1" dirty="0"/>
              <a:t>Afrique comme en Inde, l’immigration clandestine et les</a:t>
            </a:r>
          </a:p>
          <a:p>
            <a:pPr algn="just">
              <a:buNone/>
            </a:pPr>
            <a:r>
              <a:rPr lang="fr-FR" sz="1800" b="1" dirty="0"/>
              <a:t>drames humains qu’elle engendre est une des conséquences</a:t>
            </a:r>
          </a:p>
          <a:p>
            <a:pPr algn="just">
              <a:buNone/>
            </a:pPr>
            <a:r>
              <a:rPr lang="fr-FR" sz="1800" b="1" dirty="0"/>
              <a:t>directes du désespoir de cette jeunesse qui risque sa vie dans</a:t>
            </a:r>
          </a:p>
          <a:p>
            <a:pPr algn="just">
              <a:buNone/>
            </a:pPr>
            <a:r>
              <a:rPr lang="fr-FR" sz="1800" b="1" dirty="0"/>
              <a:t>l’espoir de trouver un emploi et une vie meilleure.</a:t>
            </a:r>
          </a:p>
        </p:txBody>
      </p:sp>
      <p:pic>
        <p:nvPicPr>
          <p:cNvPr id="13" name="Image 12" descr="ima669ges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81925" y="5486400"/>
            <a:ext cx="1362075" cy="1371600"/>
          </a:xfrm>
          <a:prstGeom prst="rect">
            <a:avLst/>
          </a:prstGeom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4648200" y="1539240"/>
            <a:ext cx="4495800" cy="49377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just">
              <a:buNone/>
            </a:pPr>
            <a:endParaRPr lang="fr-FR" sz="2000" b="1" dirty="0" smtClean="0">
              <a:solidFill>
                <a:srgbClr val="FFFF00"/>
              </a:solidFill>
            </a:endParaRPr>
          </a:p>
          <a:p>
            <a:pPr algn="just">
              <a:buNone/>
            </a:pPr>
            <a:endParaRPr lang="fr-FR" sz="2000" b="1" dirty="0">
              <a:solidFill>
                <a:srgbClr val="FFFF00"/>
              </a:solidFill>
            </a:endParaRPr>
          </a:p>
          <a:p>
            <a:pPr algn="just">
              <a:buNone/>
            </a:pPr>
            <a:r>
              <a:rPr lang="fr-FR" sz="2000" b="1" dirty="0" smtClean="0">
                <a:solidFill>
                  <a:srgbClr val="FFFF00"/>
                </a:solidFill>
              </a:rPr>
              <a:t>In </a:t>
            </a:r>
            <a:r>
              <a:rPr lang="fr-FR" sz="2000" b="1" dirty="0" err="1">
                <a:solidFill>
                  <a:srgbClr val="FFFF00"/>
                </a:solidFill>
              </a:rPr>
              <a:t>Africa</a:t>
            </a:r>
            <a:r>
              <a:rPr lang="fr-FR" sz="2000" b="1" dirty="0">
                <a:solidFill>
                  <a:srgbClr val="FFFF00"/>
                </a:solidFill>
              </a:rPr>
              <a:t> as </a:t>
            </a:r>
            <a:r>
              <a:rPr lang="fr-FR" sz="2000" b="1" dirty="0" err="1">
                <a:solidFill>
                  <a:srgbClr val="FFFF00"/>
                </a:solidFill>
              </a:rPr>
              <a:t>well</a:t>
            </a:r>
            <a:r>
              <a:rPr lang="fr-FR" sz="2000" b="1" dirty="0">
                <a:solidFill>
                  <a:srgbClr val="FFFF00"/>
                </a:solidFill>
              </a:rPr>
              <a:t> as in </a:t>
            </a:r>
            <a:r>
              <a:rPr lang="fr-FR" sz="2000" b="1" dirty="0" err="1">
                <a:solidFill>
                  <a:srgbClr val="FFFF00"/>
                </a:solidFill>
              </a:rPr>
              <a:t>India</a:t>
            </a:r>
            <a:r>
              <a:rPr lang="fr-FR" sz="2000" b="1" dirty="0">
                <a:solidFill>
                  <a:srgbClr val="FFFF00"/>
                </a:solidFill>
              </a:rPr>
              <a:t>, clandestine immigration and </a:t>
            </a:r>
            <a:r>
              <a:rPr lang="fr-FR" sz="2000" b="1" dirty="0" err="1">
                <a:solidFill>
                  <a:srgbClr val="FFFF00"/>
                </a:solidFill>
              </a:rPr>
              <a:t>human</a:t>
            </a:r>
            <a:r>
              <a:rPr lang="fr-FR" sz="2000" b="1" dirty="0">
                <a:solidFill>
                  <a:srgbClr val="FFFF00"/>
                </a:solidFill>
              </a:rPr>
              <a:t> </a:t>
            </a:r>
            <a:r>
              <a:rPr lang="fr-FR" sz="2000" b="1" dirty="0" err="1">
                <a:solidFill>
                  <a:srgbClr val="FFFF00"/>
                </a:solidFill>
              </a:rPr>
              <a:t>dramas</a:t>
            </a:r>
            <a:r>
              <a:rPr lang="fr-FR" sz="2000" b="1" dirty="0">
                <a:solidFill>
                  <a:srgbClr val="FFFF00"/>
                </a:solidFill>
              </a:rPr>
              <a:t> </a:t>
            </a:r>
            <a:r>
              <a:rPr lang="fr-FR" sz="2000" b="1" dirty="0" err="1">
                <a:solidFill>
                  <a:srgbClr val="FFFF00"/>
                </a:solidFill>
              </a:rPr>
              <a:t>that</a:t>
            </a:r>
            <a:r>
              <a:rPr lang="fr-FR" sz="2000" b="1" dirty="0">
                <a:solidFill>
                  <a:srgbClr val="FFFF00"/>
                </a:solidFill>
              </a:rPr>
              <a:t> </a:t>
            </a:r>
            <a:r>
              <a:rPr lang="fr-FR" sz="2000" b="1" dirty="0" err="1">
                <a:solidFill>
                  <a:srgbClr val="FFFF00"/>
                </a:solidFill>
              </a:rPr>
              <a:t>it</a:t>
            </a:r>
            <a:r>
              <a:rPr lang="fr-FR" sz="2000" b="1" dirty="0">
                <a:solidFill>
                  <a:srgbClr val="FFFF00"/>
                </a:solidFill>
              </a:rPr>
              <a:t> </a:t>
            </a:r>
            <a:r>
              <a:rPr lang="fr-FR" sz="2000" b="1" dirty="0" err="1">
                <a:solidFill>
                  <a:srgbClr val="FFFF00"/>
                </a:solidFill>
              </a:rPr>
              <a:t>generates</a:t>
            </a:r>
            <a:r>
              <a:rPr lang="fr-FR" sz="2000" b="1" dirty="0">
                <a:solidFill>
                  <a:srgbClr val="FFFF00"/>
                </a:solidFill>
              </a:rPr>
              <a:t> </a:t>
            </a:r>
            <a:r>
              <a:rPr lang="fr-FR" sz="2000" b="1" dirty="0" err="1">
                <a:solidFill>
                  <a:srgbClr val="FFFF00"/>
                </a:solidFill>
              </a:rPr>
              <a:t>is</a:t>
            </a:r>
            <a:r>
              <a:rPr lang="fr-FR" sz="2000" b="1" dirty="0">
                <a:solidFill>
                  <a:srgbClr val="FFFF00"/>
                </a:solidFill>
              </a:rPr>
              <a:t> one of </a:t>
            </a:r>
            <a:r>
              <a:rPr lang="fr-FR" sz="2000" b="1" dirty="0" err="1">
                <a:solidFill>
                  <a:srgbClr val="FFFF00"/>
                </a:solidFill>
              </a:rPr>
              <a:t>thedirect</a:t>
            </a:r>
            <a:r>
              <a:rPr lang="fr-FR" sz="2000" b="1" dirty="0">
                <a:solidFill>
                  <a:srgbClr val="FFFF00"/>
                </a:solidFill>
              </a:rPr>
              <a:t> </a:t>
            </a:r>
            <a:r>
              <a:rPr lang="fr-FR" sz="2000" b="1" dirty="0" err="1">
                <a:solidFill>
                  <a:srgbClr val="FFFF00"/>
                </a:solidFill>
              </a:rPr>
              <a:t>consequences</a:t>
            </a:r>
            <a:r>
              <a:rPr lang="fr-FR" sz="2000" b="1" dirty="0">
                <a:solidFill>
                  <a:srgbClr val="FFFF00"/>
                </a:solidFill>
              </a:rPr>
              <a:t> of </a:t>
            </a:r>
            <a:r>
              <a:rPr lang="fr-FR" sz="2000" b="1" dirty="0" err="1">
                <a:solidFill>
                  <a:srgbClr val="FFFF00"/>
                </a:solidFill>
              </a:rPr>
              <a:t>despair</a:t>
            </a:r>
            <a:r>
              <a:rPr lang="fr-FR" sz="2000" b="1" dirty="0">
                <a:solidFill>
                  <a:srgbClr val="FFFF00"/>
                </a:solidFill>
              </a:rPr>
              <a:t> of </a:t>
            </a:r>
            <a:r>
              <a:rPr lang="fr-FR" sz="2000" b="1" dirty="0" err="1">
                <a:solidFill>
                  <a:srgbClr val="FFFF00"/>
                </a:solidFill>
              </a:rPr>
              <a:t>young</a:t>
            </a:r>
            <a:r>
              <a:rPr lang="fr-FR" sz="2000" b="1" dirty="0">
                <a:solidFill>
                  <a:srgbClr val="FFFF00"/>
                </a:solidFill>
              </a:rPr>
              <a:t> people </a:t>
            </a:r>
            <a:r>
              <a:rPr lang="fr-FR" sz="2000" b="1" dirty="0" err="1">
                <a:solidFill>
                  <a:srgbClr val="FFFF00"/>
                </a:solidFill>
              </a:rPr>
              <a:t>who</a:t>
            </a:r>
            <a:r>
              <a:rPr lang="fr-FR" sz="2000" b="1" dirty="0">
                <a:solidFill>
                  <a:srgbClr val="FFFF00"/>
                </a:solidFill>
              </a:rPr>
              <a:t> </a:t>
            </a:r>
            <a:r>
              <a:rPr lang="fr-FR" sz="2000" b="1" dirty="0" err="1">
                <a:solidFill>
                  <a:srgbClr val="FFFF00"/>
                </a:solidFill>
              </a:rPr>
              <a:t>risk</a:t>
            </a:r>
            <a:r>
              <a:rPr lang="fr-FR" sz="2000" b="1" dirty="0">
                <a:solidFill>
                  <a:srgbClr val="FFFF00"/>
                </a:solidFill>
              </a:rPr>
              <a:t> </a:t>
            </a:r>
            <a:r>
              <a:rPr lang="fr-FR" sz="2000" b="1" dirty="0" err="1">
                <a:solidFill>
                  <a:srgbClr val="FFFF00"/>
                </a:solidFill>
              </a:rPr>
              <a:t>their</a:t>
            </a:r>
            <a:r>
              <a:rPr lang="fr-FR" sz="2000" b="1" dirty="0">
                <a:solidFill>
                  <a:srgbClr val="FFFF00"/>
                </a:solidFill>
              </a:rPr>
              <a:t> </a:t>
            </a:r>
            <a:r>
              <a:rPr lang="fr-FR" sz="2000" b="1" dirty="0" err="1">
                <a:solidFill>
                  <a:srgbClr val="FFFF00"/>
                </a:solidFill>
              </a:rPr>
              <a:t>lives</a:t>
            </a:r>
            <a:r>
              <a:rPr lang="fr-FR" sz="2000" b="1" dirty="0">
                <a:solidFill>
                  <a:srgbClr val="FFFF00"/>
                </a:solidFill>
              </a:rPr>
              <a:t> in the </a:t>
            </a:r>
            <a:r>
              <a:rPr lang="fr-FR" sz="2000" b="1" dirty="0" err="1">
                <a:solidFill>
                  <a:srgbClr val="FFFF00"/>
                </a:solidFill>
              </a:rPr>
              <a:t>hope</a:t>
            </a:r>
            <a:r>
              <a:rPr lang="fr-FR" sz="2000" b="1" dirty="0">
                <a:solidFill>
                  <a:srgbClr val="FFFF00"/>
                </a:solidFill>
              </a:rPr>
              <a:t> of </a:t>
            </a:r>
            <a:r>
              <a:rPr lang="fr-FR" sz="2000" b="1" dirty="0" err="1">
                <a:solidFill>
                  <a:srgbClr val="FFFF00"/>
                </a:solidFill>
              </a:rPr>
              <a:t>finding</a:t>
            </a:r>
            <a:r>
              <a:rPr lang="fr-FR" sz="2000" b="1" dirty="0">
                <a:solidFill>
                  <a:srgbClr val="FFFF00"/>
                </a:solidFill>
              </a:rPr>
              <a:t> a job and a </a:t>
            </a:r>
            <a:r>
              <a:rPr lang="fr-FR" sz="2000" b="1" dirty="0" err="1">
                <a:solidFill>
                  <a:srgbClr val="FFFF00"/>
                </a:solidFill>
              </a:rPr>
              <a:t>better</a:t>
            </a:r>
            <a:r>
              <a:rPr lang="fr-FR" sz="2000" b="1" dirty="0">
                <a:solidFill>
                  <a:srgbClr val="FFFF00"/>
                </a:solidFill>
              </a:rPr>
              <a:t> life.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533400"/>
            <a:ext cx="9144000" cy="792162"/>
          </a:xfrm>
          <a:prstGeom prst="rect">
            <a:avLst/>
          </a:prstGeom>
          <a:solidFill>
            <a:srgbClr val="00B0F0"/>
          </a:solidFill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>
                <a:solidFill>
                  <a:srgbClr val="FFFF00"/>
                </a:solidFill>
              </a:rPr>
              <a:t>II- 1-B  Clandestine Immigration</a:t>
            </a:r>
            <a:endParaRPr kumimoji="0" lang="en-US" sz="32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0594" y="5181600"/>
            <a:ext cx="249820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 descr="ima36g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86400"/>
            <a:ext cx="1554480" cy="13716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638800" y="5397500"/>
            <a:ext cx="2286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Image 10" descr="ima4695ges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3999" y="5486400"/>
            <a:ext cx="1809345" cy="137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524000"/>
            <a:ext cx="9144000" cy="3962400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3F7E"/>
          </a:solidFill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II-I-C- La </a:t>
            </a:r>
            <a:r>
              <a:rPr lang="en-US" sz="2800" dirty="0" err="1">
                <a:solidFill>
                  <a:schemeClr val="tx1"/>
                </a:solidFill>
                <a:effectLst/>
              </a:rPr>
              <a:t>Jeunesse</a:t>
            </a:r>
            <a:r>
              <a:rPr lang="en-US" sz="2800" dirty="0">
                <a:solidFill>
                  <a:schemeClr val="tx1"/>
                </a:solidFill>
                <a:effectLst/>
              </a:rPr>
              <a:t> Indo- </a:t>
            </a:r>
            <a:r>
              <a:rPr lang="en-US" sz="2800" dirty="0" err="1">
                <a:solidFill>
                  <a:schemeClr val="tx1"/>
                </a:solidFill>
                <a:effectLst/>
              </a:rPr>
              <a:t>africaine</a:t>
            </a:r>
            <a:r>
              <a:rPr lang="en-US" sz="2800" dirty="0">
                <a:solidFill>
                  <a:schemeClr val="tx1"/>
                </a:solidFill>
                <a:effectLst/>
              </a:rPr>
              <a:t> et la menace </a:t>
            </a:r>
            <a:r>
              <a:rPr lang="en-US" sz="2800" dirty="0" err="1">
                <a:solidFill>
                  <a:schemeClr val="tx1"/>
                </a:solidFill>
                <a:effectLst/>
              </a:rPr>
              <a:t>terroriste</a:t>
            </a:r>
            <a:endParaRPr lang="en-US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133600"/>
            <a:ext cx="4495800" cy="33528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r-FR" sz="1600" b="1" dirty="0"/>
              <a:t>Ainsi, las des années </a:t>
            </a:r>
            <a:r>
              <a:rPr lang="fr-FR" sz="1600" b="1" dirty="0" smtClean="0"/>
              <a:t>d’enseignement</a:t>
            </a:r>
          </a:p>
          <a:p>
            <a:pPr algn="just">
              <a:buNone/>
            </a:pPr>
            <a:r>
              <a:rPr lang="fr-FR" sz="1600" b="1" dirty="0" smtClean="0"/>
              <a:t>perdues</a:t>
            </a:r>
            <a:r>
              <a:rPr lang="fr-FR" sz="1600" b="1" dirty="0"/>
              <a:t>, les </a:t>
            </a:r>
            <a:r>
              <a:rPr lang="fr-FR" sz="1600" b="1" dirty="0" smtClean="0"/>
              <a:t>jeunes font </a:t>
            </a:r>
            <a:r>
              <a:rPr lang="fr-FR" sz="1600" b="1" dirty="0"/>
              <a:t>de </a:t>
            </a:r>
            <a:r>
              <a:rPr lang="fr-FR" sz="1600" b="1" dirty="0" smtClean="0"/>
              <a:t>leurs</a:t>
            </a:r>
          </a:p>
          <a:p>
            <a:pPr algn="just">
              <a:buNone/>
            </a:pPr>
            <a:r>
              <a:rPr lang="fr-FR" sz="1600" b="1" dirty="0" smtClean="0"/>
              <a:t>gouvernements </a:t>
            </a:r>
            <a:r>
              <a:rPr lang="fr-FR" sz="1600" b="1" dirty="0"/>
              <a:t>la cible de leur frustration. </a:t>
            </a:r>
          </a:p>
          <a:p>
            <a:pPr algn="just">
              <a:buNone/>
            </a:pPr>
            <a:r>
              <a:rPr lang="fr-FR" sz="1600" b="1" dirty="0"/>
              <a:t>Cherchant leur propre voie, ils </a:t>
            </a:r>
            <a:r>
              <a:rPr lang="fr-FR" sz="1600" b="1" dirty="0" smtClean="0"/>
              <a:t>manifestent</a:t>
            </a:r>
          </a:p>
          <a:p>
            <a:pPr algn="just">
              <a:buNone/>
            </a:pPr>
            <a:r>
              <a:rPr lang="fr-FR" sz="1600" b="1" dirty="0" smtClean="0"/>
              <a:t>dans </a:t>
            </a:r>
            <a:r>
              <a:rPr lang="fr-FR" sz="1600" b="1" dirty="0"/>
              <a:t>les rues </a:t>
            </a:r>
            <a:r>
              <a:rPr lang="fr-FR" sz="1600" b="1" dirty="0" smtClean="0"/>
              <a:t>et constituent </a:t>
            </a:r>
            <a:r>
              <a:rPr lang="fr-FR" sz="1600" b="1" dirty="0"/>
              <a:t>le gros </a:t>
            </a:r>
            <a:r>
              <a:rPr lang="fr-FR" sz="1600" b="1" dirty="0" smtClean="0"/>
              <a:t>des</a:t>
            </a:r>
          </a:p>
          <a:p>
            <a:pPr algn="just">
              <a:buNone/>
            </a:pPr>
            <a:r>
              <a:rPr lang="fr-FR" sz="1600" b="1" dirty="0" smtClean="0"/>
              <a:t>troupes </a:t>
            </a:r>
            <a:r>
              <a:rPr lang="fr-FR" sz="1600" b="1" dirty="0"/>
              <a:t>en cas d’émeute</a:t>
            </a:r>
            <a:r>
              <a:rPr lang="fr-FR" sz="1600" b="1" dirty="0" smtClean="0"/>
              <a:t>.</a:t>
            </a:r>
            <a:endParaRPr lang="fr-FR" sz="1600" b="1" dirty="0"/>
          </a:p>
          <a:p>
            <a:pPr algn="just">
              <a:buNone/>
            </a:pPr>
            <a:r>
              <a:rPr lang="fr-FR" sz="1600" b="1" dirty="0"/>
              <a:t>C’est là où les contestataires politiques  </a:t>
            </a:r>
            <a:r>
              <a:rPr lang="fr-FR" sz="1600" b="1" dirty="0" smtClean="0"/>
              <a:t>et</a:t>
            </a:r>
          </a:p>
          <a:p>
            <a:pPr algn="just">
              <a:buNone/>
            </a:pPr>
            <a:r>
              <a:rPr lang="fr-FR" sz="1600" b="1" dirty="0" smtClean="0"/>
              <a:t>les terroristes puisent </a:t>
            </a:r>
            <a:r>
              <a:rPr lang="fr-FR" sz="1600" b="1" dirty="0"/>
              <a:t>leurs recrues </a:t>
            </a:r>
            <a:r>
              <a:rPr lang="fr-FR" sz="1600" b="1" dirty="0" smtClean="0"/>
              <a:t>et</a:t>
            </a:r>
          </a:p>
          <a:p>
            <a:pPr algn="just">
              <a:buNone/>
            </a:pPr>
            <a:r>
              <a:rPr lang="fr-FR" sz="1600" b="1" dirty="0" smtClean="0"/>
              <a:t>grossissent </a:t>
            </a:r>
            <a:r>
              <a:rPr lang="fr-FR" sz="1600" b="1" dirty="0"/>
              <a:t>les rangs des groupes de</a:t>
            </a:r>
          </a:p>
          <a:p>
            <a:pPr algn="just">
              <a:buNone/>
            </a:pPr>
            <a:r>
              <a:rPr lang="fr-FR" sz="1600" b="1" dirty="0"/>
              <a:t>déstabilisation</a:t>
            </a:r>
            <a:r>
              <a:rPr lang="fr-FR" sz="1600" b="1" dirty="0" smtClean="0"/>
              <a:t>.</a:t>
            </a:r>
            <a:endParaRPr lang="fr-FR" sz="1600" b="1" dirty="0"/>
          </a:p>
          <a:p>
            <a:pPr algn="just">
              <a:buNone/>
            </a:pPr>
            <a:r>
              <a:rPr lang="fr-FR" sz="1600" b="1" dirty="0"/>
              <a:t>La vie des jeunes est ainsi faite d’instabilité et d’incertitude.</a:t>
            </a:r>
          </a:p>
          <a:p>
            <a:pPr algn="just">
              <a:buNone/>
            </a:pPr>
            <a:endParaRPr lang="fr-FR" sz="1600" b="1" dirty="0"/>
          </a:p>
          <a:p>
            <a:pPr algn="just">
              <a:buNone/>
            </a:pPr>
            <a:r>
              <a:rPr lang="fr-FR" sz="1600" b="1" dirty="0"/>
              <a:t>  </a:t>
            </a:r>
          </a:p>
        </p:txBody>
      </p:sp>
      <p:pic>
        <p:nvPicPr>
          <p:cNvPr id="12" name="Image 11" descr="ima669ges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81925" y="5486400"/>
            <a:ext cx="1362075" cy="13716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1066800"/>
            <a:ext cx="9144000" cy="609600"/>
          </a:xfrm>
          <a:prstGeom prst="rect">
            <a:avLst/>
          </a:prstGeom>
          <a:solidFill>
            <a:srgbClr val="00B0F0"/>
          </a:solidFill>
        </p:spPr>
        <p:txBody>
          <a:bodyPr vert="horz" anchor="ctr">
            <a:normAutofit fontScale="92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FFFF00"/>
                </a:solidFill>
              </a:rPr>
              <a:t>II-I-C- Young People of India – Africa: The Terrorist </a:t>
            </a:r>
            <a:r>
              <a:rPr lang="en-US" sz="2800" b="1" dirty="0" smtClean="0">
                <a:solidFill>
                  <a:srgbClr val="FFFF00"/>
                </a:solidFill>
              </a:rPr>
              <a:t>Threat</a:t>
            </a:r>
            <a:endParaRPr kumimoji="0" lang="en-US" sz="28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029200" y="2133600"/>
            <a:ext cx="4038600" cy="3276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just">
              <a:buNone/>
            </a:pPr>
            <a:r>
              <a:rPr lang="fr-FR" sz="1600" b="1" dirty="0" err="1"/>
              <a:t>Facing</a:t>
            </a:r>
            <a:r>
              <a:rPr lang="fr-FR" sz="1600" b="1" dirty="0"/>
              <a:t> </a:t>
            </a:r>
            <a:r>
              <a:rPr lang="fr-FR" sz="1600" b="1" dirty="0" err="1"/>
              <a:t>years</a:t>
            </a:r>
            <a:r>
              <a:rPr lang="fr-FR" sz="1600" b="1" dirty="0"/>
              <a:t> of </a:t>
            </a:r>
            <a:r>
              <a:rPr lang="fr-FR" sz="1600" b="1" dirty="0" err="1"/>
              <a:t>lost</a:t>
            </a:r>
            <a:r>
              <a:rPr lang="fr-FR" sz="1600" b="1" dirty="0"/>
              <a:t> </a:t>
            </a:r>
            <a:r>
              <a:rPr lang="fr-FR" sz="1600" b="1" dirty="0" err="1"/>
              <a:t>teaching</a:t>
            </a:r>
            <a:r>
              <a:rPr lang="fr-FR" sz="1600" b="1" dirty="0"/>
              <a:t>, </a:t>
            </a:r>
            <a:r>
              <a:rPr lang="fr-FR" sz="1600" b="1" dirty="0" err="1"/>
              <a:t>governments</a:t>
            </a:r>
            <a:r>
              <a:rPr lang="fr-FR" sz="1600" b="1" dirty="0"/>
              <a:t> have </a:t>
            </a:r>
            <a:r>
              <a:rPr lang="fr-FR" sz="1600" b="1" dirty="0" err="1"/>
              <a:t>becoming</a:t>
            </a:r>
            <a:r>
              <a:rPr lang="fr-FR" sz="1600" b="1" dirty="0"/>
              <a:t> the </a:t>
            </a:r>
            <a:r>
              <a:rPr lang="fr-FR" sz="1600" b="1" dirty="0" err="1"/>
              <a:t>target</a:t>
            </a:r>
            <a:r>
              <a:rPr lang="fr-FR" sz="1600" b="1" dirty="0"/>
              <a:t> of </a:t>
            </a:r>
            <a:r>
              <a:rPr lang="fr-FR" sz="1600" b="1" dirty="0" err="1"/>
              <a:t>young</a:t>
            </a:r>
            <a:r>
              <a:rPr lang="fr-FR" sz="1600" b="1" dirty="0"/>
              <a:t> people. </a:t>
            </a:r>
          </a:p>
          <a:p>
            <a:pPr algn="just">
              <a:buNone/>
            </a:pPr>
            <a:r>
              <a:rPr lang="fr-FR" sz="1600" b="1" dirty="0" err="1"/>
              <a:t>Seeking</a:t>
            </a:r>
            <a:r>
              <a:rPr lang="fr-FR" sz="1600" b="1" dirty="0"/>
              <a:t> </a:t>
            </a:r>
            <a:r>
              <a:rPr lang="fr-FR" sz="1600" b="1" dirty="0" err="1"/>
              <a:t>their</a:t>
            </a:r>
            <a:r>
              <a:rPr lang="fr-FR" sz="1600" b="1" dirty="0"/>
              <a:t> </a:t>
            </a:r>
            <a:r>
              <a:rPr lang="fr-FR" sz="1600" b="1" dirty="0" err="1"/>
              <a:t>own</a:t>
            </a:r>
            <a:r>
              <a:rPr lang="fr-FR" sz="1600" b="1" dirty="0"/>
              <a:t> </a:t>
            </a:r>
            <a:r>
              <a:rPr lang="fr-FR" sz="1600" b="1" dirty="0" err="1"/>
              <a:t>way</a:t>
            </a:r>
            <a:r>
              <a:rPr lang="fr-FR" sz="1600" b="1" dirty="0"/>
              <a:t>, </a:t>
            </a:r>
            <a:r>
              <a:rPr lang="fr-FR" sz="1600" b="1" dirty="0" err="1"/>
              <a:t>they</a:t>
            </a:r>
            <a:r>
              <a:rPr lang="fr-FR" sz="1600" b="1" dirty="0"/>
              <a:t> </a:t>
            </a:r>
            <a:r>
              <a:rPr lang="fr-FR" sz="1600" b="1" dirty="0" err="1"/>
              <a:t>desmonstrate</a:t>
            </a:r>
            <a:r>
              <a:rPr lang="fr-FR" sz="1600" b="1" dirty="0"/>
              <a:t> in the </a:t>
            </a:r>
            <a:r>
              <a:rPr lang="fr-FR" sz="1600" b="1" dirty="0" err="1"/>
              <a:t>streets</a:t>
            </a:r>
            <a:r>
              <a:rPr lang="fr-FR" sz="1600" b="1" dirty="0"/>
              <a:t> and </a:t>
            </a:r>
            <a:r>
              <a:rPr lang="fr-FR" sz="1600" b="1" dirty="0" err="1"/>
              <a:t>constitute</a:t>
            </a:r>
            <a:r>
              <a:rPr lang="fr-FR" sz="1600" b="1" dirty="0"/>
              <a:t> the </a:t>
            </a:r>
            <a:r>
              <a:rPr lang="fr-FR" sz="1600" b="1" dirty="0" err="1"/>
              <a:t>majority</a:t>
            </a:r>
            <a:r>
              <a:rPr lang="fr-FR" sz="1600" b="1" dirty="0"/>
              <a:t> of </a:t>
            </a:r>
            <a:r>
              <a:rPr lang="fr-FR" sz="1600" b="1" dirty="0" err="1"/>
              <a:t>troops</a:t>
            </a:r>
            <a:r>
              <a:rPr lang="fr-FR" sz="1600" b="1" dirty="0"/>
              <a:t> in case of </a:t>
            </a:r>
            <a:r>
              <a:rPr lang="fr-FR" sz="1600" b="1" dirty="0" err="1"/>
              <a:t>riots</a:t>
            </a:r>
            <a:r>
              <a:rPr lang="fr-FR" sz="1600" b="1" dirty="0"/>
              <a:t>.</a:t>
            </a:r>
          </a:p>
          <a:p>
            <a:pPr algn="just">
              <a:buNone/>
            </a:pPr>
            <a:endParaRPr lang="fr-FR" sz="1600" b="1" dirty="0"/>
          </a:p>
          <a:p>
            <a:pPr algn="just">
              <a:buNone/>
            </a:pPr>
            <a:r>
              <a:rPr lang="fr-FR" sz="1600" b="1" dirty="0"/>
              <a:t>It </a:t>
            </a:r>
            <a:r>
              <a:rPr lang="fr-FR" sz="1600" b="1" dirty="0" err="1"/>
              <a:t>is</a:t>
            </a:r>
            <a:r>
              <a:rPr lang="fr-FR" sz="1600" b="1" dirty="0"/>
              <a:t> </a:t>
            </a:r>
            <a:r>
              <a:rPr lang="fr-FR" sz="1600" b="1" dirty="0" err="1"/>
              <a:t>there</a:t>
            </a:r>
            <a:r>
              <a:rPr lang="fr-FR" sz="1600" b="1" dirty="0"/>
              <a:t> </a:t>
            </a:r>
            <a:r>
              <a:rPr lang="fr-FR" sz="1600" b="1" dirty="0" err="1"/>
              <a:t>that</a:t>
            </a:r>
            <a:r>
              <a:rPr lang="fr-FR" sz="1600" b="1" dirty="0"/>
              <a:t> </a:t>
            </a:r>
            <a:r>
              <a:rPr lang="fr-FR" sz="1600" b="1" dirty="0" err="1"/>
              <a:t>political</a:t>
            </a:r>
            <a:r>
              <a:rPr lang="fr-FR" sz="1600" b="1" dirty="0"/>
              <a:t> </a:t>
            </a:r>
            <a:r>
              <a:rPr lang="fr-FR" sz="1600" b="1" dirty="0" err="1"/>
              <a:t>rebels</a:t>
            </a:r>
            <a:r>
              <a:rPr lang="fr-FR" sz="1600" b="1" dirty="0"/>
              <a:t> and </a:t>
            </a:r>
            <a:r>
              <a:rPr lang="fr-FR" sz="1600" b="1" dirty="0" err="1"/>
              <a:t>terrorists</a:t>
            </a:r>
            <a:r>
              <a:rPr lang="fr-FR" sz="1600" b="1" dirty="0"/>
              <a:t> </a:t>
            </a:r>
            <a:r>
              <a:rPr lang="fr-FR" sz="1600" b="1" dirty="0" err="1"/>
              <a:t>find</a:t>
            </a:r>
            <a:r>
              <a:rPr lang="fr-FR" sz="1600" b="1" dirty="0"/>
              <a:t> </a:t>
            </a:r>
            <a:r>
              <a:rPr lang="fr-FR" sz="1600" b="1" dirty="0" err="1"/>
              <a:t>their</a:t>
            </a:r>
            <a:r>
              <a:rPr lang="fr-FR" sz="1600" b="1" dirty="0"/>
              <a:t> new </a:t>
            </a:r>
            <a:r>
              <a:rPr lang="fr-FR" sz="1600" b="1" dirty="0" err="1"/>
              <a:t>member</a:t>
            </a:r>
            <a:r>
              <a:rPr lang="fr-FR" sz="1600" b="1" dirty="0"/>
              <a:t> and </a:t>
            </a:r>
            <a:r>
              <a:rPr lang="fr-FR" sz="1600" b="1" dirty="0" err="1"/>
              <a:t>enlarge</a:t>
            </a:r>
            <a:r>
              <a:rPr lang="fr-FR" sz="1600" b="1" dirty="0"/>
              <a:t> the </a:t>
            </a:r>
            <a:r>
              <a:rPr lang="fr-FR" sz="1600" b="1" dirty="0" err="1"/>
              <a:t>ranks</a:t>
            </a:r>
            <a:r>
              <a:rPr lang="fr-FR" sz="1600" b="1" dirty="0"/>
              <a:t> of </a:t>
            </a:r>
            <a:r>
              <a:rPr lang="fr-FR" sz="1600" b="1" dirty="0" err="1"/>
              <a:t>troops</a:t>
            </a:r>
            <a:r>
              <a:rPr lang="fr-FR" sz="1600" b="1" dirty="0"/>
              <a:t> of </a:t>
            </a:r>
            <a:r>
              <a:rPr lang="fr-FR" sz="1600" b="1" dirty="0" err="1"/>
              <a:t>destabilization</a:t>
            </a:r>
            <a:r>
              <a:rPr lang="fr-FR" sz="1600" b="1" dirty="0" smtClean="0"/>
              <a:t>.</a:t>
            </a:r>
            <a:endParaRPr lang="fr-FR" sz="1600" b="1" dirty="0"/>
          </a:p>
          <a:p>
            <a:pPr algn="just">
              <a:buNone/>
            </a:pPr>
            <a:r>
              <a:rPr lang="fr-FR" sz="1600" b="1" dirty="0" err="1"/>
              <a:t>So,the</a:t>
            </a:r>
            <a:r>
              <a:rPr lang="fr-FR" sz="1600" b="1" dirty="0"/>
              <a:t> life of </a:t>
            </a:r>
            <a:r>
              <a:rPr lang="fr-FR" sz="1600" b="1" dirty="0" err="1"/>
              <a:t>young</a:t>
            </a:r>
            <a:r>
              <a:rPr lang="fr-FR" sz="1600" b="1" dirty="0"/>
              <a:t> people </a:t>
            </a:r>
            <a:r>
              <a:rPr lang="fr-FR" sz="1600" b="1" dirty="0" err="1"/>
              <a:t>is</a:t>
            </a:r>
            <a:r>
              <a:rPr lang="fr-FR" sz="1600" b="1" dirty="0"/>
              <a:t> made of </a:t>
            </a:r>
            <a:r>
              <a:rPr lang="fr-FR" sz="1600" b="1" dirty="0" err="1"/>
              <a:t>instability</a:t>
            </a:r>
            <a:r>
              <a:rPr lang="fr-FR" sz="1600" b="1" dirty="0"/>
              <a:t> and 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uncertainty</a:t>
            </a:r>
            <a:r>
              <a:rPr lang="fr-FR" sz="16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fr-FR" dirty="0"/>
              <a:t>Contestations et menace </a:t>
            </a:r>
            <a:r>
              <a:rPr lang="fr-FR" dirty="0" smtClean="0"/>
              <a:t>terroriste</a:t>
            </a:r>
            <a:br>
              <a:rPr lang="fr-FR" dirty="0" smtClean="0"/>
            </a:br>
            <a:r>
              <a:rPr lang="fr-FR" dirty="0" err="1" smtClean="0"/>
              <a:t>Protest</a:t>
            </a:r>
            <a:r>
              <a:rPr lang="fr-FR" dirty="0" smtClean="0"/>
              <a:t> and </a:t>
            </a:r>
            <a:r>
              <a:rPr lang="fr-FR" dirty="0" err="1" smtClean="0"/>
              <a:t>Terrorist</a:t>
            </a:r>
            <a:r>
              <a:rPr lang="fr-FR" dirty="0" smtClean="0"/>
              <a:t> </a:t>
            </a:r>
            <a:r>
              <a:rPr lang="fr-FR" dirty="0" err="1" smtClean="0"/>
              <a:t>Threat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457200" y="3771582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>
                          <a:effectLst/>
                        </a:rPr>
                        <a:t>Type 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dirty="0">
                          <a:effectLst/>
                        </a:rPr>
                        <a:t>JPG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344873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5" name="Picture 7" descr="http://www.lesechos.fr/medias/2013/03/09/545633_0202633503192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399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hlinkClick r:id="rId4"/>
          </p:cNvPr>
          <p:cNvSpPr>
            <a:spLocks noChangeArrowheads="1"/>
          </p:cNvSpPr>
          <p:nvPr/>
        </p:nvSpPr>
        <p:spPr bwMode="auto">
          <a:xfrm>
            <a:off x="457200" y="3771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4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3F7E"/>
          </a:solidFill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effectLst/>
              </a:rPr>
              <a:t>II-2- La </a:t>
            </a:r>
            <a:r>
              <a:rPr lang="en-US" sz="2400" dirty="0" err="1">
                <a:solidFill>
                  <a:schemeClr val="tx1"/>
                </a:solidFill>
                <a:effectLst/>
              </a:rPr>
              <a:t>jeunesseInde</a:t>
            </a:r>
            <a:r>
              <a:rPr lang="en-US" sz="240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</a:rPr>
              <a:t>Afrique</a:t>
            </a:r>
            <a:r>
              <a:rPr lang="en-US" sz="2400" dirty="0">
                <a:solidFill>
                  <a:schemeClr val="tx1"/>
                </a:solidFill>
                <a:effectLst/>
              </a:rPr>
              <a:t>: </a:t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un </a:t>
            </a:r>
            <a:r>
              <a:rPr lang="en-US" sz="2400" dirty="0" err="1">
                <a:solidFill>
                  <a:schemeClr val="tx1"/>
                </a:solidFill>
                <a:effectLst/>
              </a:rPr>
              <a:t>dividende</a:t>
            </a:r>
            <a:r>
              <a:rPr lang="en-US" sz="240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</a:rPr>
              <a:t>démographique</a:t>
            </a:r>
            <a:r>
              <a:rPr lang="en-US" sz="2400" dirty="0">
                <a:solidFill>
                  <a:schemeClr val="tx1"/>
                </a:solidFill>
                <a:effectLst/>
              </a:rPr>
              <a:t> important</a:t>
            </a:r>
            <a:endParaRPr lang="en-US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876800" cy="556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1600" dirty="0"/>
              <a:t>En Afrique :</a:t>
            </a:r>
          </a:p>
          <a:p>
            <a:pPr>
              <a:buNone/>
            </a:pPr>
            <a:r>
              <a:rPr lang="fr-FR" sz="1600" b="1" dirty="0"/>
              <a:t>- Les deux tiers des Africains ont moins de 30 ans</a:t>
            </a:r>
            <a:endParaRPr lang="en-US" sz="1600" b="1" dirty="0"/>
          </a:p>
          <a:p>
            <a:pPr>
              <a:buNone/>
            </a:pPr>
            <a:endParaRPr lang="fr-FR" sz="300" b="1" dirty="0"/>
          </a:p>
          <a:p>
            <a:pPr>
              <a:buNone/>
            </a:pPr>
            <a:r>
              <a:rPr lang="fr-FR" sz="1600" b="1" dirty="0"/>
              <a:t>- Plus de la moitié de sa population a moins de 21 ans</a:t>
            </a:r>
            <a:endParaRPr lang="fr-FR" sz="1200" dirty="0"/>
          </a:p>
          <a:p>
            <a:pPr>
              <a:buNone/>
            </a:pPr>
            <a:r>
              <a:rPr lang="fr-FR" sz="1600" dirty="0"/>
              <a:t>En inde:</a:t>
            </a:r>
          </a:p>
          <a:p>
            <a:pPr>
              <a:buFontTx/>
              <a:buChar char="-"/>
            </a:pPr>
            <a:r>
              <a:rPr lang="fr-FR" sz="1600" b="1" dirty="0"/>
              <a:t>Près de 70 % de la population à moins de 35 ans </a:t>
            </a:r>
          </a:p>
          <a:p>
            <a:pPr>
              <a:buFontTx/>
              <a:buChar char="-"/>
            </a:pPr>
            <a:endParaRPr lang="en-US" sz="1600" b="1" dirty="0"/>
          </a:p>
          <a:p>
            <a:pPr>
              <a:buNone/>
            </a:pPr>
            <a:r>
              <a:rPr lang="fr-FR" sz="1600" b="1" dirty="0"/>
              <a:t>Il est donc impératif de leur donner des perspectives si on</a:t>
            </a:r>
          </a:p>
          <a:p>
            <a:pPr>
              <a:buNone/>
            </a:pPr>
            <a:r>
              <a:rPr lang="fr-FR" sz="1600" b="1" dirty="0"/>
              <a:t>veut éviter  des exclusions aboutissant à des risques </a:t>
            </a:r>
            <a:r>
              <a:rPr lang="fr-FR" sz="1600" b="1" dirty="0" err="1"/>
              <a:t>crisogènes</a:t>
            </a:r>
            <a:r>
              <a:rPr lang="fr-FR" sz="1600" b="1" dirty="0"/>
              <a:t>. </a:t>
            </a:r>
            <a:endParaRPr lang="en-US" sz="1600" b="1" dirty="0"/>
          </a:p>
          <a:p>
            <a:pPr>
              <a:buFontTx/>
              <a:buChar char="-"/>
            </a:pPr>
            <a:endParaRPr lang="en-US" sz="16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6699"/>
          </a:solidFill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II-2- Young people of India and Africa: An important demographic dividend</a:t>
            </a:r>
            <a:endParaRPr kumimoji="0" lang="en-US" sz="20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76800" y="1676400"/>
            <a:ext cx="4495800" cy="4800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>
              <a:buNone/>
            </a:pPr>
            <a:r>
              <a:rPr lang="fr-FR" dirty="0"/>
              <a:t>In </a:t>
            </a:r>
            <a:r>
              <a:rPr lang="fr-FR" dirty="0" err="1"/>
              <a:t>Africa</a:t>
            </a:r>
            <a:r>
              <a:rPr lang="fr-FR" dirty="0"/>
              <a:t>:</a:t>
            </a:r>
          </a:p>
          <a:p>
            <a:pPr>
              <a:buNone/>
            </a:pPr>
            <a:r>
              <a:rPr lang="fr-FR" b="1" dirty="0"/>
              <a:t>- </a:t>
            </a:r>
            <a:r>
              <a:rPr lang="en-US" b="1" dirty="0"/>
              <a:t>The two thirds of Africans are less than 30 years old</a:t>
            </a:r>
          </a:p>
          <a:p>
            <a:pPr>
              <a:buNone/>
            </a:pPr>
            <a:endParaRPr lang="fr-FR" sz="400" b="1" dirty="0"/>
          </a:p>
          <a:p>
            <a:pPr>
              <a:buNone/>
            </a:pPr>
            <a:r>
              <a:rPr lang="fr-FR" b="1" dirty="0"/>
              <a:t>- More of </a:t>
            </a:r>
            <a:r>
              <a:rPr lang="fr-FR" b="1" dirty="0" err="1"/>
              <a:t>half</a:t>
            </a:r>
            <a:r>
              <a:rPr lang="fr-FR" b="1" dirty="0"/>
              <a:t> of </a:t>
            </a:r>
            <a:r>
              <a:rPr lang="fr-FR" b="1" dirty="0" err="1"/>
              <a:t>its</a:t>
            </a:r>
            <a:r>
              <a:rPr lang="fr-FR" b="1" dirty="0"/>
              <a:t> population </a:t>
            </a:r>
            <a:r>
              <a:rPr lang="fr-FR" b="1" dirty="0" err="1"/>
              <a:t>is</a:t>
            </a:r>
            <a:r>
              <a:rPr lang="fr-FR" b="1" dirty="0"/>
              <a:t> </a:t>
            </a:r>
            <a:r>
              <a:rPr lang="fr-FR" b="1" dirty="0" err="1"/>
              <a:t>less</a:t>
            </a:r>
            <a:r>
              <a:rPr lang="fr-FR" b="1" dirty="0"/>
              <a:t> </a:t>
            </a:r>
            <a:r>
              <a:rPr lang="fr-FR" b="1" dirty="0" err="1"/>
              <a:t>than</a:t>
            </a:r>
            <a:r>
              <a:rPr lang="fr-FR" b="1" dirty="0"/>
              <a:t> 21 </a:t>
            </a:r>
            <a:r>
              <a:rPr lang="fr-FR" b="1" dirty="0" err="1"/>
              <a:t>years</a:t>
            </a:r>
            <a:r>
              <a:rPr lang="fr-FR" b="1" dirty="0"/>
              <a:t> </a:t>
            </a:r>
            <a:r>
              <a:rPr lang="fr-FR" b="1" dirty="0" err="1"/>
              <a:t>old</a:t>
            </a:r>
            <a:endParaRPr lang="fr-FR" sz="1400" dirty="0"/>
          </a:p>
          <a:p>
            <a:pPr>
              <a:buNone/>
            </a:pPr>
            <a:r>
              <a:rPr lang="fr-FR" dirty="0"/>
              <a:t>In </a:t>
            </a:r>
            <a:r>
              <a:rPr lang="fr-FR" dirty="0" err="1"/>
              <a:t>India</a:t>
            </a:r>
            <a:r>
              <a:rPr lang="fr-FR" dirty="0"/>
              <a:t>:</a:t>
            </a:r>
          </a:p>
          <a:p>
            <a:pPr>
              <a:buFontTx/>
              <a:buChar char="-"/>
            </a:pPr>
            <a:r>
              <a:rPr lang="fr-FR" b="1" dirty="0" err="1"/>
              <a:t>Near</a:t>
            </a:r>
            <a:r>
              <a:rPr lang="fr-FR" b="1" dirty="0"/>
              <a:t> 70% of the population </a:t>
            </a:r>
            <a:r>
              <a:rPr lang="fr-FR" b="1" dirty="0" err="1"/>
              <a:t>is</a:t>
            </a:r>
            <a:r>
              <a:rPr lang="fr-FR" b="1" dirty="0"/>
              <a:t> </a:t>
            </a:r>
            <a:r>
              <a:rPr lang="fr-FR" b="1" dirty="0" err="1"/>
              <a:t>less</a:t>
            </a:r>
            <a:r>
              <a:rPr lang="fr-FR" b="1" dirty="0"/>
              <a:t> </a:t>
            </a:r>
            <a:r>
              <a:rPr lang="fr-FR" b="1" dirty="0" err="1"/>
              <a:t>than</a:t>
            </a:r>
            <a:r>
              <a:rPr lang="fr-FR" b="1" dirty="0"/>
              <a:t> 35 </a:t>
            </a:r>
            <a:r>
              <a:rPr lang="fr-FR" b="1" dirty="0" err="1"/>
              <a:t>years</a:t>
            </a:r>
            <a:r>
              <a:rPr lang="fr-FR" b="1" dirty="0"/>
              <a:t> </a:t>
            </a:r>
            <a:r>
              <a:rPr lang="fr-FR" b="1" dirty="0" err="1"/>
              <a:t>old</a:t>
            </a:r>
            <a:endParaRPr lang="fr-FR" b="1" dirty="0"/>
          </a:p>
          <a:p>
            <a:pPr>
              <a:buFontTx/>
              <a:buChar char="-"/>
            </a:pPr>
            <a:endParaRPr lang="en-US" b="1" dirty="0"/>
          </a:p>
          <a:p>
            <a:pPr>
              <a:buNone/>
            </a:pPr>
            <a:r>
              <a:rPr lang="fr-FR" b="1" dirty="0"/>
              <a:t>So, </a:t>
            </a:r>
            <a:r>
              <a:rPr lang="fr-FR" b="1" dirty="0" err="1"/>
              <a:t>it’s</a:t>
            </a:r>
            <a:r>
              <a:rPr lang="fr-FR" b="1" dirty="0"/>
              <a:t> </a:t>
            </a:r>
            <a:r>
              <a:rPr lang="fr-FR" b="1" dirty="0" err="1"/>
              <a:t>mandatory</a:t>
            </a:r>
            <a:r>
              <a:rPr lang="fr-FR" b="1" dirty="0"/>
              <a:t> to </a:t>
            </a:r>
            <a:r>
              <a:rPr lang="fr-FR" b="1" dirty="0" err="1"/>
              <a:t>give</a:t>
            </a:r>
            <a:r>
              <a:rPr lang="fr-FR" b="1" dirty="0"/>
              <a:t> </a:t>
            </a:r>
            <a:r>
              <a:rPr lang="fr-FR" b="1" dirty="0" err="1"/>
              <a:t>them</a:t>
            </a:r>
            <a:r>
              <a:rPr lang="fr-FR" b="1" dirty="0"/>
              <a:t> prospects if </a:t>
            </a:r>
            <a:r>
              <a:rPr lang="fr-FR" b="1" dirty="0" err="1"/>
              <a:t>we</a:t>
            </a:r>
            <a:r>
              <a:rPr lang="fr-FR" b="1" dirty="0"/>
              <a:t> </a:t>
            </a:r>
            <a:r>
              <a:rPr lang="fr-FR" b="1" dirty="0" err="1"/>
              <a:t>want</a:t>
            </a:r>
            <a:r>
              <a:rPr lang="fr-FR" b="1" dirty="0"/>
              <a:t> to </a:t>
            </a:r>
            <a:r>
              <a:rPr lang="fr-FR" b="1" dirty="0" err="1"/>
              <a:t>avoid</a:t>
            </a:r>
            <a:r>
              <a:rPr lang="fr-FR" b="1" dirty="0"/>
              <a:t> exclusions </a:t>
            </a:r>
            <a:r>
              <a:rPr lang="fr-FR" b="1" dirty="0" err="1"/>
              <a:t>leading</a:t>
            </a:r>
            <a:r>
              <a:rPr lang="fr-FR" b="1" dirty="0"/>
              <a:t> to </a:t>
            </a:r>
            <a:r>
              <a:rPr lang="fr-FR" b="1" dirty="0" err="1"/>
              <a:t>risks</a:t>
            </a:r>
            <a:r>
              <a:rPr lang="fr-FR" b="1" dirty="0"/>
              <a:t>. </a:t>
            </a:r>
            <a:endParaRPr lang="en-US" b="1" dirty="0"/>
          </a:p>
          <a:p>
            <a:pPr>
              <a:buFontTx/>
              <a:buChar char="-"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85800"/>
            <a:ext cx="9144000" cy="6172200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03F7E"/>
          </a:solidFill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tx1"/>
                </a:solidFill>
                <a:effectLst/>
              </a:rPr>
              <a:t>II-5- . La </a:t>
            </a:r>
            <a:r>
              <a:rPr lang="en-US" sz="2400" dirty="0" err="1">
                <a:solidFill>
                  <a:schemeClr val="tx1"/>
                </a:solidFill>
                <a:effectLst/>
              </a:rPr>
              <a:t>Jeunesse</a:t>
            </a:r>
            <a:r>
              <a:rPr lang="en-US" sz="240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</a:rPr>
              <a:t>Indienne</a:t>
            </a:r>
            <a:r>
              <a:rPr lang="en-US" sz="2400" dirty="0">
                <a:solidFill>
                  <a:schemeClr val="tx1"/>
                </a:solidFill>
                <a:effectLst/>
              </a:rPr>
              <a:t> et </a:t>
            </a:r>
            <a:r>
              <a:rPr lang="en-US" sz="2400" dirty="0" err="1">
                <a:solidFill>
                  <a:schemeClr val="tx1"/>
                </a:solidFill>
                <a:effectLst/>
              </a:rPr>
              <a:t>Africaine</a:t>
            </a:r>
            <a:r>
              <a:rPr lang="en-US" sz="2400" dirty="0">
                <a:solidFill>
                  <a:schemeClr val="tx1"/>
                </a:solidFill>
                <a:effectLst/>
              </a:rPr>
              <a:t>: les </a:t>
            </a:r>
            <a:r>
              <a:rPr lang="en-US" sz="2400" dirty="0" err="1">
                <a:solidFill>
                  <a:schemeClr val="tx1"/>
                </a:solidFill>
                <a:effectLst/>
              </a:rPr>
              <a:t>dividendes</a:t>
            </a:r>
            <a:r>
              <a:rPr lang="en-US" sz="2400" dirty="0">
                <a:solidFill>
                  <a:schemeClr val="tx1"/>
                </a:solidFill>
                <a:effectLst/>
              </a:rPr>
              <a:t> à exploiter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447800"/>
            <a:ext cx="4953000" cy="5334000"/>
          </a:xfrm>
        </p:spPr>
        <p:txBody>
          <a:bodyPr>
            <a:noAutofit/>
          </a:bodyPr>
          <a:lstStyle/>
          <a:p>
            <a:pPr algn="just"/>
            <a:r>
              <a:rPr lang="fr-FR" sz="1800" b="1" dirty="0"/>
              <a:t>En Afrique, les représentants des jeunes adressent des appels solennels, angoissants et pressants, nous invitant à prendre en compte les nombreuses problématiques que posent leur désœuvrement. </a:t>
            </a:r>
            <a:endParaRPr lang="fr-FR" sz="1800" b="1" dirty="0" smtClean="0"/>
          </a:p>
          <a:p>
            <a:pPr algn="just"/>
            <a:endParaRPr lang="fr-FR" sz="1800" b="1" dirty="0"/>
          </a:p>
          <a:p>
            <a:pPr lvl="0">
              <a:buClr>
                <a:prstClr val="white">
                  <a:shade val="95000"/>
                </a:prstClr>
              </a:buClr>
              <a:buNone/>
            </a:pPr>
            <a:r>
              <a:rPr lang="fr-FR" sz="1800" b="1" dirty="0">
                <a:solidFill>
                  <a:prstClr val="white"/>
                </a:solidFill>
              </a:rPr>
              <a:t>	l’Afrique augmenterait son PIB de 12 à 19 % » si elle créait des emplois décents pour les jeunes.</a:t>
            </a:r>
          </a:p>
          <a:p>
            <a:pPr algn="just">
              <a:buNone/>
            </a:pPr>
            <a:endParaRPr lang="fr-FR" sz="900" b="1" dirty="0"/>
          </a:p>
          <a:p>
            <a:pPr algn="just"/>
            <a:r>
              <a:rPr lang="fr-FR" sz="1800" b="1" dirty="0"/>
              <a:t>L’accès à l’</a:t>
            </a:r>
            <a:r>
              <a:rPr lang="fr-FR" sz="1800" b="1" dirty="0" err="1"/>
              <a:t>education</a:t>
            </a:r>
            <a:r>
              <a:rPr lang="fr-FR" sz="1800" b="1" dirty="0"/>
              <a:t>, à la formation et à l’emploi sont des urgences faisant partie des préalables à la réussite de toutes les initiatives qui sont prises ici à l’occasion de ce conclave.</a:t>
            </a:r>
          </a:p>
          <a:p>
            <a:pPr algn="just">
              <a:buNone/>
            </a:pPr>
            <a:endParaRPr lang="fr-FR" sz="9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85800"/>
            <a:ext cx="9144000" cy="427037"/>
          </a:xfrm>
          <a:prstGeom prst="rect">
            <a:avLst/>
          </a:prstGeom>
          <a:solidFill>
            <a:srgbClr val="00B0F0"/>
          </a:solidFill>
        </p:spPr>
        <p:txBody>
          <a:bodyPr vert="horz" anchor="ctr">
            <a:normAutofit fontScale="97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dirty="0">
                <a:solidFill>
                  <a:srgbClr val="FFFF00"/>
                </a:solidFill>
              </a:rPr>
              <a:t>II-2- . Indian and African youth: Dividends to Exploit</a:t>
            </a:r>
            <a:endParaRPr kumimoji="0" lang="en-US" sz="24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0" y="1447800"/>
            <a:ext cx="4419600" cy="5410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just"/>
            <a:r>
              <a:rPr lang="fr-FR" sz="2000" b="1" dirty="0"/>
              <a:t>In </a:t>
            </a:r>
            <a:r>
              <a:rPr lang="fr-FR" sz="2000" b="1" dirty="0" err="1"/>
              <a:t>Africa</a:t>
            </a:r>
            <a:r>
              <a:rPr lang="fr-FR" sz="2000" b="1" dirty="0"/>
              <a:t>, the </a:t>
            </a:r>
            <a:r>
              <a:rPr lang="fr-FR" sz="2000" b="1" dirty="0" err="1"/>
              <a:t>representants</a:t>
            </a:r>
            <a:r>
              <a:rPr lang="fr-FR" sz="2000" b="1" dirty="0"/>
              <a:t> of </a:t>
            </a:r>
            <a:r>
              <a:rPr lang="fr-FR" sz="2000" b="1" dirty="0" err="1"/>
              <a:t>young</a:t>
            </a:r>
            <a:r>
              <a:rPr lang="fr-FR" sz="2000" b="1" dirty="0"/>
              <a:t> people </a:t>
            </a:r>
            <a:r>
              <a:rPr lang="fr-FR" sz="2000" b="1" dirty="0" err="1"/>
              <a:t>address</a:t>
            </a:r>
            <a:r>
              <a:rPr lang="fr-FR" sz="2000" b="1" dirty="0"/>
              <a:t> </a:t>
            </a:r>
            <a:r>
              <a:rPr lang="fr-FR" sz="2000" b="1" dirty="0" err="1"/>
              <a:t>solemn</a:t>
            </a:r>
            <a:r>
              <a:rPr lang="fr-FR" sz="2000" b="1" dirty="0"/>
              <a:t>, </a:t>
            </a:r>
            <a:r>
              <a:rPr lang="fr-FR" sz="2000" b="1" dirty="0" err="1"/>
              <a:t>distressing</a:t>
            </a:r>
            <a:r>
              <a:rPr lang="fr-FR" sz="2000" b="1" dirty="0"/>
              <a:t> and pressing calls </a:t>
            </a:r>
            <a:r>
              <a:rPr lang="fr-FR" sz="2000" b="1" dirty="0" err="1"/>
              <a:t>inviting</a:t>
            </a:r>
            <a:r>
              <a:rPr lang="fr-FR" sz="2000" b="1" dirty="0"/>
              <a:t> us to </a:t>
            </a:r>
            <a:r>
              <a:rPr lang="fr-FR" sz="2000" b="1" dirty="0" err="1"/>
              <a:t>take</a:t>
            </a:r>
            <a:r>
              <a:rPr lang="fr-FR" sz="2000" b="1" dirty="0"/>
              <a:t> </a:t>
            </a:r>
            <a:r>
              <a:rPr lang="fr-FR" sz="2000" b="1" dirty="0" err="1"/>
              <a:t>into</a:t>
            </a:r>
            <a:r>
              <a:rPr lang="fr-FR" sz="2000" b="1" dirty="0"/>
              <a:t> </a:t>
            </a:r>
            <a:r>
              <a:rPr lang="fr-FR" sz="2000" b="1" dirty="0" err="1"/>
              <a:t>account</a:t>
            </a:r>
            <a:r>
              <a:rPr lang="fr-FR" sz="2000" b="1" dirty="0"/>
              <a:t> </a:t>
            </a:r>
            <a:r>
              <a:rPr lang="fr-FR" sz="2000" b="1" dirty="0" err="1"/>
              <a:t>many</a:t>
            </a:r>
            <a:r>
              <a:rPr lang="fr-FR" sz="2000" b="1" dirty="0"/>
              <a:t> </a:t>
            </a:r>
            <a:r>
              <a:rPr lang="fr-FR" sz="2000" b="1" dirty="0" err="1"/>
              <a:t>problematics</a:t>
            </a:r>
            <a:r>
              <a:rPr lang="fr-FR" sz="2000" b="1" dirty="0"/>
              <a:t> </a:t>
            </a:r>
            <a:r>
              <a:rPr lang="fr-FR" sz="2000" b="1" dirty="0" err="1"/>
              <a:t>that</a:t>
            </a:r>
            <a:r>
              <a:rPr lang="fr-FR" sz="2000" b="1" dirty="0"/>
              <a:t> </a:t>
            </a:r>
            <a:r>
              <a:rPr lang="fr-FR" sz="2000" b="1" dirty="0" err="1"/>
              <a:t>bring</a:t>
            </a:r>
            <a:r>
              <a:rPr lang="fr-FR" sz="2000" b="1" dirty="0"/>
              <a:t> </a:t>
            </a:r>
            <a:r>
              <a:rPr lang="fr-FR" sz="2000" b="1" dirty="0" err="1"/>
              <a:t>their</a:t>
            </a:r>
            <a:r>
              <a:rPr lang="fr-FR" sz="2000" b="1" dirty="0"/>
              <a:t> </a:t>
            </a:r>
            <a:r>
              <a:rPr lang="fr-FR" sz="2000" b="1" dirty="0" err="1"/>
              <a:t>idlesness</a:t>
            </a:r>
            <a:r>
              <a:rPr lang="fr-FR" sz="2000" b="1" dirty="0"/>
              <a:t>. </a:t>
            </a:r>
          </a:p>
          <a:p>
            <a:pPr lvl="0">
              <a:buClr>
                <a:prstClr val="white">
                  <a:shade val="95000"/>
                </a:prstClr>
              </a:buClr>
              <a:buNone/>
            </a:pPr>
            <a:r>
              <a:rPr lang="fr-FR" sz="2000" b="1" dirty="0">
                <a:solidFill>
                  <a:prstClr val="white"/>
                </a:solidFill>
              </a:rPr>
              <a:t>	</a:t>
            </a:r>
            <a:r>
              <a:rPr lang="fr-FR" sz="2000" b="1" dirty="0" err="1">
                <a:solidFill>
                  <a:prstClr val="white"/>
                </a:solidFill>
              </a:rPr>
              <a:t>Africa</a:t>
            </a:r>
            <a:r>
              <a:rPr lang="fr-FR" sz="2000" b="1" dirty="0">
                <a:solidFill>
                  <a:prstClr val="white"/>
                </a:solidFill>
              </a:rPr>
              <a:t> </a:t>
            </a:r>
            <a:r>
              <a:rPr lang="fr-FR" sz="2000" b="1" dirty="0" err="1">
                <a:solidFill>
                  <a:prstClr val="white"/>
                </a:solidFill>
              </a:rPr>
              <a:t>would</a:t>
            </a:r>
            <a:r>
              <a:rPr lang="fr-FR" sz="2000" b="1" dirty="0">
                <a:solidFill>
                  <a:prstClr val="white"/>
                </a:solidFill>
              </a:rPr>
              <a:t> </a:t>
            </a:r>
            <a:r>
              <a:rPr lang="fr-FR" sz="2000" b="1" dirty="0" err="1">
                <a:solidFill>
                  <a:prstClr val="white"/>
                </a:solidFill>
              </a:rPr>
              <a:t>increase</a:t>
            </a:r>
            <a:r>
              <a:rPr lang="fr-FR" sz="2000" b="1" dirty="0">
                <a:solidFill>
                  <a:prstClr val="white"/>
                </a:solidFill>
              </a:rPr>
              <a:t> </a:t>
            </a:r>
            <a:r>
              <a:rPr lang="fr-FR" sz="2000" b="1" dirty="0" err="1">
                <a:solidFill>
                  <a:prstClr val="white"/>
                </a:solidFill>
              </a:rPr>
              <a:t>its</a:t>
            </a:r>
            <a:r>
              <a:rPr lang="fr-FR" sz="2000" b="1" dirty="0">
                <a:solidFill>
                  <a:prstClr val="white"/>
                </a:solidFill>
              </a:rPr>
              <a:t> </a:t>
            </a:r>
            <a:r>
              <a:rPr lang="fr-FR" sz="2000" b="1" dirty="0">
                <a:solidFill>
                  <a:schemeClr val="tx1">
                    <a:lumMod val="95000"/>
                  </a:schemeClr>
                </a:solidFill>
              </a:rPr>
              <a:t>PIB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EEFAFC"/>
                </a:solidFill>
              </a:rPr>
              <a:t>from</a:t>
            </a:r>
            <a:r>
              <a:rPr lang="fr-FR" sz="2000" b="1" dirty="0">
                <a:solidFill>
                  <a:srgbClr val="EEFAFC"/>
                </a:solidFill>
              </a:rPr>
              <a:t> 12 to 19% if </a:t>
            </a:r>
            <a:r>
              <a:rPr lang="fr-FR" sz="2000" b="1" dirty="0" err="1">
                <a:solidFill>
                  <a:srgbClr val="EEFAFC"/>
                </a:solidFill>
              </a:rPr>
              <a:t>it</a:t>
            </a:r>
            <a:r>
              <a:rPr lang="fr-FR" sz="2000" b="1" dirty="0">
                <a:solidFill>
                  <a:srgbClr val="EEFAFC"/>
                </a:solidFill>
              </a:rPr>
              <a:t> </a:t>
            </a:r>
            <a:r>
              <a:rPr lang="fr-FR" sz="2000" b="1" dirty="0" err="1">
                <a:solidFill>
                  <a:srgbClr val="EEFAFC"/>
                </a:solidFill>
              </a:rPr>
              <a:t>created</a:t>
            </a:r>
            <a:r>
              <a:rPr lang="fr-FR" sz="2000" b="1" dirty="0">
                <a:solidFill>
                  <a:srgbClr val="EEFAFC"/>
                </a:solidFill>
              </a:rPr>
              <a:t> </a:t>
            </a:r>
            <a:r>
              <a:rPr lang="fr-FR" sz="2000" b="1" dirty="0" err="1">
                <a:solidFill>
                  <a:srgbClr val="EEFAFC"/>
                </a:solidFill>
              </a:rPr>
              <a:t>decent</a:t>
            </a:r>
            <a:r>
              <a:rPr lang="fr-FR" sz="2000" b="1" dirty="0">
                <a:solidFill>
                  <a:srgbClr val="EEFAFC"/>
                </a:solidFill>
              </a:rPr>
              <a:t> jobs for </a:t>
            </a:r>
            <a:r>
              <a:rPr lang="fr-FR" sz="2000" b="1" dirty="0" err="1">
                <a:solidFill>
                  <a:srgbClr val="EEFAFC"/>
                </a:solidFill>
              </a:rPr>
              <a:t>young</a:t>
            </a:r>
            <a:r>
              <a:rPr lang="fr-FR" sz="2000" b="1" dirty="0">
                <a:solidFill>
                  <a:srgbClr val="EEFAFC"/>
                </a:solidFill>
              </a:rPr>
              <a:t> people.</a:t>
            </a:r>
          </a:p>
          <a:p>
            <a:pPr algn="just">
              <a:buNone/>
            </a:pPr>
            <a:endParaRPr lang="fr-FR" sz="1000" b="1" dirty="0"/>
          </a:p>
          <a:p>
            <a:pPr algn="just"/>
            <a:r>
              <a:rPr lang="fr-FR" sz="2000" b="1" dirty="0"/>
              <a:t>Access to Education, Training and </a:t>
            </a:r>
            <a:r>
              <a:rPr lang="fr-FR" sz="2000" b="1" dirty="0" err="1"/>
              <a:t>employment</a:t>
            </a:r>
            <a:r>
              <a:rPr lang="fr-FR" sz="2000" b="1" dirty="0"/>
              <a:t> are emergencies </a:t>
            </a:r>
            <a:r>
              <a:rPr lang="fr-FR" sz="2000" b="1" dirty="0" err="1"/>
              <a:t>belonging</a:t>
            </a:r>
            <a:r>
              <a:rPr lang="fr-FR" sz="2000" b="1" dirty="0"/>
              <a:t> to the </a:t>
            </a:r>
            <a:r>
              <a:rPr lang="fr-FR" sz="2000" b="1" dirty="0" err="1"/>
              <a:t>perequisites</a:t>
            </a:r>
            <a:r>
              <a:rPr lang="fr-FR" sz="2000" b="1" dirty="0"/>
              <a:t> of the </a:t>
            </a:r>
            <a:r>
              <a:rPr lang="fr-FR" sz="2000" b="1" dirty="0" err="1"/>
              <a:t>success</a:t>
            </a:r>
            <a:r>
              <a:rPr lang="fr-FR" sz="2000" b="1" dirty="0"/>
              <a:t> of all initiatives </a:t>
            </a:r>
            <a:r>
              <a:rPr lang="fr-FR" sz="2000" b="1" dirty="0" err="1"/>
              <a:t>takong</a:t>
            </a:r>
            <a:r>
              <a:rPr lang="fr-FR" sz="2000" b="1" dirty="0"/>
              <a:t> </a:t>
            </a:r>
            <a:r>
              <a:rPr lang="fr-FR" sz="2000" b="1" dirty="0" err="1"/>
              <a:t>during</a:t>
            </a:r>
            <a:r>
              <a:rPr lang="fr-FR" sz="2000" b="1" dirty="0"/>
              <a:t> </a:t>
            </a:r>
            <a:r>
              <a:rPr lang="fr-FR" sz="2000" b="1" dirty="0" err="1"/>
              <a:t>this</a:t>
            </a:r>
            <a:r>
              <a:rPr lang="fr-FR" sz="2000" b="1" dirty="0"/>
              <a:t> conclave.</a:t>
            </a:r>
          </a:p>
          <a:p>
            <a:pPr algn="just">
              <a:buNone/>
            </a:pPr>
            <a:endParaRPr lang="fr-FR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0594" y="5181600"/>
            <a:ext cx="249820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 descr="ima36g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86400"/>
            <a:ext cx="1554480" cy="13716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638800" y="5397500"/>
            <a:ext cx="2286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Image 10" descr="ima4695ges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3999" y="5486400"/>
            <a:ext cx="1809345" cy="137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524000"/>
            <a:ext cx="9144000" cy="3962400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003F7E"/>
          </a:solidFill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tx1"/>
                </a:solidFill>
                <a:effectLst/>
              </a:rPr>
              <a:t>III- L’éducation, la formation et l’emploi, les enjeux du partenariat</a:t>
            </a:r>
            <a:endParaRPr lang="en-US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4114800" cy="2362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err="1" smtClean="0"/>
              <a:t>L’éducation</a:t>
            </a:r>
            <a:r>
              <a:rPr lang="en-US" sz="2400" dirty="0" smtClean="0"/>
              <a:t> </a:t>
            </a:r>
            <a:r>
              <a:rPr lang="en-US" sz="2400" dirty="0"/>
              <a:t>et la formation des </a:t>
            </a:r>
            <a:r>
              <a:rPr lang="en-US" sz="2400" dirty="0" err="1" smtClean="0"/>
              <a:t>jeunes</a:t>
            </a: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Le </a:t>
            </a:r>
            <a:r>
              <a:rPr lang="en-US" sz="2400" dirty="0" err="1"/>
              <a:t>transfert</a:t>
            </a:r>
            <a:r>
              <a:rPr lang="en-US" sz="2400" dirty="0"/>
              <a:t> des </a:t>
            </a:r>
            <a:r>
              <a:rPr lang="en-US" sz="2400" dirty="0" err="1"/>
              <a:t>savoirs</a:t>
            </a:r>
            <a:r>
              <a:rPr lang="en-US" sz="2400" dirty="0"/>
              <a:t>, des </a:t>
            </a:r>
            <a:r>
              <a:rPr lang="en-US" sz="2400" dirty="0" err="1"/>
              <a:t>compétences</a:t>
            </a:r>
            <a:r>
              <a:rPr lang="en-US" sz="2400" dirty="0"/>
              <a:t> et de </a:t>
            </a:r>
            <a:r>
              <a:rPr lang="en-US" sz="2400" dirty="0" err="1" smtClean="0"/>
              <a:t>technologie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La </a:t>
            </a:r>
            <a:r>
              <a:rPr lang="en-US" sz="2400" dirty="0" err="1"/>
              <a:t>lutte</a:t>
            </a:r>
            <a:r>
              <a:rPr lang="en-US" sz="2400" dirty="0"/>
              <a:t> </a:t>
            </a:r>
            <a:r>
              <a:rPr lang="en-US" sz="2400" dirty="0" err="1"/>
              <a:t>contre</a:t>
            </a:r>
            <a:r>
              <a:rPr lang="en-US" sz="2400" dirty="0"/>
              <a:t> le </a:t>
            </a:r>
            <a:r>
              <a:rPr lang="en-US" sz="2400" dirty="0" err="1"/>
              <a:t>chômage</a:t>
            </a:r>
            <a:r>
              <a:rPr lang="en-US" sz="2400" dirty="0"/>
              <a:t> des </a:t>
            </a:r>
            <a:r>
              <a:rPr lang="en-US" sz="2400" dirty="0" err="1"/>
              <a:t>jeunes</a:t>
            </a:r>
            <a:endParaRPr lang="en-US" sz="2400" dirty="0"/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endParaRPr lang="en-US" sz="2400" b="1" dirty="0"/>
          </a:p>
        </p:txBody>
      </p:sp>
      <p:pic>
        <p:nvPicPr>
          <p:cNvPr id="12" name="Image 11" descr="ima669ges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81925" y="5486400"/>
            <a:ext cx="1362075" cy="13716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762000"/>
            <a:ext cx="9144000" cy="762000"/>
          </a:xfrm>
          <a:prstGeom prst="rect">
            <a:avLst/>
          </a:prstGeom>
          <a:solidFill>
            <a:srgbClr val="00B0F0"/>
          </a:solidFill>
        </p:spPr>
        <p:txBody>
          <a:bodyPr vert="horz" anchor="ctr">
            <a:normAutofit fontScale="97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Education,Training</a:t>
            </a:r>
            <a:r>
              <a:rPr kumimoji="0" lang="en-US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Employment of young people: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Stakes of Partnership</a:t>
            </a:r>
            <a:endParaRPr kumimoji="0" lang="en-US" sz="24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495800" y="2209800"/>
            <a:ext cx="4648200" cy="30480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Education and Training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young people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transfer of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knowledges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skills and technology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fight against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unemployment of young people.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02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003F7E"/>
          </a:solidFill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III-1-  Un premier pari du partenariat en voie d’</a:t>
            </a:r>
            <a:r>
              <a:rPr lang="fr-F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ê</a:t>
            </a:r>
            <a:r>
              <a:rPr lang="fr-F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 gagné</a:t>
            </a:r>
            <a:r>
              <a:rPr lang="fr-F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fr-FR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76400"/>
            <a:ext cx="5029200" cy="5181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r-FR" sz="1800" b="1" dirty="0" smtClean="0"/>
              <a:t>Le Transfert </a:t>
            </a:r>
            <a:r>
              <a:rPr lang="fr-FR" sz="1800" b="1" dirty="0"/>
              <a:t>des savoirs et </a:t>
            </a:r>
            <a:r>
              <a:rPr lang="fr-FR" sz="1800" b="1" dirty="0" smtClean="0"/>
              <a:t>des</a:t>
            </a:r>
          </a:p>
          <a:p>
            <a:pPr algn="just">
              <a:buNone/>
            </a:pPr>
            <a:r>
              <a:rPr lang="fr-FR" sz="1800" b="1" dirty="0" smtClean="0"/>
              <a:t>technologies </a:t>
            </a:r>
            <a:r>
              <a:rPr lang="fr-FR" sz="1800" b="1" dirty="0"/>
              <a:t>au profit </a:t>
            </a:r>
            <a:r>
              <a:rPr lang="fr-FR" sz="1800" b="1" dirty="0" err="1" smtClean="0"/>
              <a:t>del’Afrique</a:t>
            </a:r>
            <a:endParaRPr lang="fr-FR" sz="1800" b="1" dirty="0" smtClean="0"/>
          </a:p>
          <a:p>
            <a:pPr algn="just">
              <a:buNone/>
            </a:pPr>
            <a:r>
              <a:rPr lang="fr-FR" sz="1800" b="1" dirty="0" smtClean="0"/>
              <a:t>avec </a:t>
            </a:r>
            <a:r>
              <a:rPr lang="fr-FR" sz="1800" b="1" dirty="0"/>
              <a:t>des enseignements de </a:t>
            </a:r>
            <a:r>
              <a:rPr lang="fr-FR" sz="1800" b="1" dirty="0" smtClean="0"/>
              <a:t>haut</a:t>
            </a:r>
          </a:p>
          <a:p>
            <a:pPr algn="just">
              <a:buNone/>
            </a:pPr>
            <a:r>
              <a:rPr lang="fr-FR" sz="1800" b="1" dirty="0" smtClean="0"/>
              <a:t>niveau </a:t>
            </a:r>
            <a:r>
              <a:rPr lang="fr-FR" sz="1800" b="1" dirty="0"/>
              <a:t>dans </a:t>
            </a:r>
            <a:r>
              <a:rPr lang="fr-FR" sz="1800" b="1" dirty="0" smtClean="0"/>
              <a:t>des domaines aussi</a:t>
            </a:r>
          </a:p>
          <a:p>
            <a:pPr algn="just">
              <a:buNone/>
            </a:pPr>
            <a:r>
              <a:rPr lang="fr-FR" sz="1800" b="1" dirty="0" smtClean="0"/>
              <a:t>variés </a:t>
            </a:r>
            <a:r>
              <a:rPr lang="fr-FR" sz="1800" b="1" dirty="0"/>
              <a:t>que le management, et </a:t>
            </a:r>
            <a:r>
              <a:rPr lang="fr-FR" sz="1800" b="1" dirty="0" smtClean="0"/>
              <a:t>les</a:t>
            </a:r>
          </a:p>
          <a:p>
            <a:pPr algn="just">
              <a:buNone/>
            </a:pPr>
            <a:r>
              <a:rPr lang="fr-FR" sz="1800" b="1" dirty="0" smtClean="0"/>
              <a:t>Technologies de </a:t>
            </a:r>
            <a:r>
              <a:rPr lang="fr-FR" sz="1800" b="1" dirty="0"/>
              <a:t>l’informatique</a:t>
            </a:r>
            <a:endParaRPr lang="fr-FR" sz="1800" b="1" dirty="0" smtClean="0"/>
          </a:p>
          <a:p>
            <a:endParaRPr lang="fr-FR" sz="1800" b="1" dirty="0"/>
          </a:p>
          <a:p>
            <a:pPr marL="137160" indent="0">
              <a:buNone/>
            </a:pPr>
            <a:r>
              <a:rPr lang="fr-FR" sz="1800" b="1" dirty="0" smtClean="0"/>
              <a:t>Le Financement des établissements d’enseignement supérieur et des </a:t>
            </a:r>
            <a:r>
              <a:rPr lang="fr-FR" sz="1800" b="1" dirty="0"/>
              <a:t>grandes </a:t>
            </a:r>
            <a:r>
              <a:rPr lang="fr-FR" sz="1800" b="1" dirty="0" smtClean="0"/>
              <a:t>école au Burundi et en Ouganda.</a:t>
            </a:r>
          </a:p>
          <a:p>
            <a:endParaRPr lang="fr-FR" sz="1800" b="1" dirty="0"/>
          </a:p>
          <a:p>
            <a:pPr marL="137160" indent="0">
              <a:buNone/>
            </a:pPr>
            <a:r>
              <a:rPr lang="fr-FR" sz="1800" b="1" dirty="0" smtClean="0"/>
              <a:t>La gestion des  </a:t>
            </a:r>
            <a:r>
              <a:rPr lang="fr-FR" sz="1800" b="1" dirty="0"/>
              <a:t>instituts </a:t>
            </a:r>
            <a:r>
              <a:rPr lang="fr-FR" sz="1800" b="1" dirty="0" err="1" smtClean="0"/>
              <a:t>rofessionnels</a:t>
            </a:r>
            <a:r>
              <a:rPr lang="fr-FR" sz="1800" b="1" dirty="0" smtClean="0"/>
              <a:t> formant les  </a:t>
            </a:r>
            <a:r>
              <a:rPr lang="fr-FR" sz="1800" b="1" dirty="0"/>
              <a:t>jeunes adultes à un métier, par exemple </a:t>
            </a:r>
            <a:r>
              <a:rPr lang="fr-FR" sz="1800" b="1" dirty="0" smtClean="0"/>
              <a:t>le projet de  l’</a:t>
            </a:r>
            <a:r>
              <a:rPr lang="fr-FR" sz="1800" b="1" dirty="0" err="1" smtClean="0"/>
              <a:t>India</a:t>
            </a:r>
            <a:r>
              <a:rPr lang="fr-FR" sz="1800" b="1" dirty="0" smtClean="0"/>
              <a:t>-</a:t>
            </a:r>
            <a:r>
              <a:rPr lang="fr-FR" sz="1800" b="1" dirty="0" err="1" smtClean="0"/>
              <a:t>Africa</a:t>
            </a:r>
            <a:r>
              <a:rPr lang="fr-FR" sz="1800" b="1" dirty="0" smtClean="0"/>
              <a:t> </a:t>
            </a:r>
            <a:r>
              <a:rPr lang="fr-FR" sz="1800" b="1" dirty="0" err="1"/>
              <a:t>Diamond</a:t>
            </a:r>
            <a:r>
              <a:rPr lang="fr-FR" sz="1800" b="1" dirty="0"/>
              <a:t> </a:t>
            </a:r>
            <a:r>
              <a:rPr lang="fr-FR" sz="1800" b="1" dirty="0" smtClean="0"/>
              <a:t>Institute pour la formation des </a:t>
            </a:r>
            <a:r>
              <a:rPr lang="fr-FR" sz="1800" b="1" dirty="0"/>
              <a:t>joailler-diamantaire </a:t>
            </a:r>
            <a:r>
              <a:rPr lang="fr-FR" sz="1800" b="1" dirty="0" smtClean="0"/>
              <a:t>au Botswana .</a:t>
            </a:r>
            <a:endParaRPr lang="fr-FR" sz="1800" b="1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B0F0"/>
          </a:solidFill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III-1-</a:t>
            </a:r>
            <a:r>
              <a:rPr kumimoji="0" lang="fr-FR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First </a:t>
            </a:r>
            <a:r>
              <a:rPr kumimoji="0" lang="fr-FR" sz="24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Bet</a:t>
            </a:r>
            <a:r>
              <a:rPr kumimoji="0" lang="fr-FR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kumimoji="0" lang="fr-FR" sz="24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Partnership</a:t>
            </a:r>
            <a:r>
              <a:rPr kumimoji="0" lang="fr-FR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in the </a:t>
            </a:r>
            <a:r>
              <a:rPr kumimoji="0" lang="fr-FR" sz="24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way</a:t>
            </a:r>
            <a:r>
              <a:rPr kumimoji="0" lang="fr-FR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kumimoji="0" lang="fr-FR" sz="24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winning</a:t>
            </a:r>
            <a:r>
              <a:rPr kumimoji="0" lang="fr-FR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fr-FR" sz="24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876800" y="1828800"/>
            <a:ext cx="4191000" cy="4876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transfer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knowledges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</a:t>
            </a:r>
          </a:p>
          <a:p>
            <a:pPr marL="548640" marR="0" lvl="0" indent="-4114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technologies in profit of 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Africa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endParaRPr lang="fr-FR" b="1" dirty="0" smtClean="0">
              <a:solidFill>
                <a:srgbClr val="FFFF00"/>
              </a:solidFill>
            </a:endParaRPr>
          </a:p>
          <a:p>
            <a:pPr marL="548640" marR="0" lvl="0" indent="-4114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teachings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</a:t>
            </a:r>
          </a:p>
          <a:p>
            <a:pPr marL="548640" marR="0" lvl="0" indent="-4114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diversified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fields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management</a:t>
            </a:r>
          </a:p>
          <a:p>
            <a:pPr marL="548640" marR="0" lvl="0" indent="-4114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the technologies of information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fr-FR" sz="105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financing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higher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education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establishments and 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big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schools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Burundi and Uganda.</a:t>
            </a:r>
          </a:p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fr-FR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management of 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profesionnal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institutes training 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young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adults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an occupation, for 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India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Africa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Diamond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Institute for the training of 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diamond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merchant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Botswana.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854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0594" y="5181600"/>
            <a:ext cx="249820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 descr="ima36g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86400"/>
            <a:ext cx="1554480" cy="13716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638800" y="5397500"/>
            <a:ext cx="2286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Image 10" descr="ima4695ges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3999" y="5486400"/>
            <a:ext cx="1809345" cy="137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838200"/>
            <a:ext cx="9144000" cy="4648200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3F7E"/>
          </a:solidFill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III-2- .</a:t>
            </a:r>
            <a:r>
              <a:rPr lang="en-US" sz="2000" dirty="0" err="1" smtClean="0">
                <a:solidFill>
                  <a:schemeClr val="tx1"/>
                </a:solidFill>
              </a:rPr>
              <a:t>Mais</a:t>
            </a:r>
            <a:r>
              <a:rPr lang="en-US" sz="2000" dirty="0" smtClean="0">
                <a:solidFill>
                  <a:schemeClr val="tx1"/>
                </a:solidFill>
              </a:rPr>
              <a:t> un </a:t>
            </a:r>
            <a:r>
              <a:rPr lang="en-US" sz="2000" dirty="0" err="1" smtClean="0">
                <a:solidFill>
                  <a:schemeClr val="tx1"/>
                </a:solidFill>
              </a:rPr>
              <a:t>problème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reste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entier</a:t>
            </a:r>
            <a:r>
              <a:rPr lang="en-US" sz="2000" dirty="0" smtClean="0">
                <a:solidFill>
                  <a:schemeClr val="tx1"/>
                </a:solidFill>
              </a:rPr>
              <a:t> pour la Jeunesse Indo-</a:t>
            </a:r>
            <a:r>
              <a:rPr lang="en-US" sz="2000" dirty="0" err="1" smtClean="0">
                <a:solidFill>
                  <a:schemeClr val="tx1"/>
                </a:solidFill>
              </a:rPr>
              <a:t>africaine</a:t>
            </a:r>
            <a:r>
              <a:rPr lang="en-US" sz="2000" dirty="0" smtClean="0">
                <a:solidFill>
                  <a:schemeClr val="tx1"/>
                </a:solidFill>
              </a:rPr>
              <a:t>: l’emploi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4876800" cy="3276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1800" b="1" dirty="0" smtClean="0"/>
              <a:t>Le sort des jeunes  </a:t>
            </a:r>
            <a:r>
              <a:rPr lang="fr-FR" sz="1800" b="1" dirty="0"/>
              <a:t>dépend de la </a:t>
            </a:r>
            <a:r>
              <a:rPr lang="fr-FR" sz="1800" b="1" dirty="0" smtClean="0"/>
              <a:t>croissance</a:t>
            </a:r>
          </a:p>
          <a:p>
            <a:pPr>
              <a:buNone/>
            </a:pPr>
            <a:r>
              <a:rPr lang="fr-FR" sz="1800" b="1" dirty="0" smtClean="0"/>
              <a:t>économique mais </a:t>
            </a:r>
            <a:r>
              <a:rPr lang="fr-FR" sz="1800" b="1" dirty="0"/>
              <a:t>surtout de son </a:t>
            </a:r>
            <a:r>
              <a:rPr lang="fr-FR" sz="1800" b="1" dirty="0" smtClean="0"/>
              <a:t>contenu</a:t>
            </a:r>
          </a:p>
          <a:p>
            <a:pPr>
              <a:buNone/>
            </a:pPr>
            <a:r>
              <a:rPr lang="fr-FR" sz="1800" b="1" dirty="0" smtClean="0"/>
              <a:t>en termes d’emplois. </a:t>
            </a:r>
          </a:p>
          <a:p>
            <a:pPr>
              <a:buNone/>
            </a:pPr>
            <a:endParaRPr lang="fr-FR" sz="1800" b="1" dirty="0"/>
          </a:p>
          <a:p>
            <a:pPr>
              <a:buNone/>
            </a:pPr>
            <a:r>
              <a:rPr lang="fr-FR" sz="1800" b="1" dirty="0" smtClean="0"/>
              <a:t>Seuls </a:t>
            </a:r>
            <a:r>
              <a:rPr lang="fr-FR" sz="1800" b="1" dirty="0"/>
              <a:t>« 5 </a:t>
            </a:r>
            <a:r>
              <a:rPr lang="fr-FR" sz="1800" b="1" dirty="0" smtClean="0"/>
              <a:t>à 10</a:t>
            </a:r>
            <a:r>
              <a:rPr lang="fr-FR" sz="1800" b="1" dirty="0"/>
              <a:t> % </a:t>
            </a:r>
            <a:r>
              <a:rPr lang="fr-FR" sz="1800" b="1" dirty="0" smtClean="0"/>
              <a:t>des nouveaux </a:t>
            </a:r>
            <a:r>
              <a:rPr lang="fr-FR" sz="1800" b="1" dirty="0"/>
              <a:t>arrivants sur le marché du </a:t>
            </a:r>
            <a:r>
              <a:rPr lang="fr-FR" sz="1800" b="1" dirty="0" smtClean="0"/>
              <a:t>travail</a:t>
            </a:r>
          </a:p>
          <a:p>
            <a:pPr>
              <a:buNone/>
            </a:pPr>
            <a:r>
              <a:rPr lang="fr-FR" sz="1800" b="1" dirty="0" smtClean="0"/>
              <a:t>pourront </a:t>
            </a:r>
            <a:r>
              <a:rPr lang="fr-FR" sz="1800" b="1" dirty="0"/>
              <a:t>intégrer l’économie formelle </a:t>
            </a:r>
            <a:r>
              <a:rPr lang="fr-FR" sz="1800" b="1" dirty="0" smtClean="0"/>
              <a:t>»,</a:t>
            </a:r>
          </a:p>
          <a:p>
            <a:pPr>
              <a:buNone/>
            </a:pPr>
            <a:r>
              <a:rPr lang="fr-FR" sz="1800" b="1" dirty="0" smtClean="0"/>
              <a:t>indique </a:t>
            </a:r>
            <a:r>
              <a:rPr lang="fr-FR" sz="1800" b="1" dirty="0"/>
              <a:t>le </a:t>
            </a:r>
            <a:r>
              <a:rPr lang="fr-FR" sz="1800" b="1" dirty="0" smtClean="0"/>
              <a:t>Bureau international </a:t>
            </a:r>
            <a:r>
              <a:rPr lang="fr-FR" sz="1800" b="1" dirty="0"/>
              <a:t>du </a:t>
            </a:r>
            <a:r>
              <a:rPr lang="fr-FR" sz="1800" b="1" dirty="0" smtClean="0"/>
              <a:t>travail</a:t>
            </a:r>
          </a:p>
          <a:p>
            <a:pPr>
              <a:buNone/>
            </a:pPr>
            <a:r>
              <a:rPr lang="fr-FR" sz="1800" b="1" dirty="0" smtClean="0"/>
              <a:t>(BIT</a:t>
            </a:r>
            <a:r>
              <a:rPr lang="fr-FR" sz="1800" b="1" dirty="0"/>
              <a:t>), pour qui « </a:t>
            </a:r>
            <a:r>
              <a:rPr lang="fr-FR" sz="1800" b="1" dirty="0" smtClean="0"/>
              <a:t>l’Afrique augmenterait</a:t>
            </a:r>
          </a:p>
          <a:p>
            <a:pPr>
              <a:buNone/>
            </a:pPr>
            <a:r>
              <a:rPr lang="fr-FR" sz="1800" b="1" dirty="0" smtClean="0"/>
              <a:t>son PIB </a:t>
            </a:r>
            <a:r>
              <a:rPr lang="fr-FR" sz="1800" b="1" dirty="0"/>
              <a:t>de 12 à 19 % » si elle créait </a:t>
            </a:r>
            <a:r>
              <a:rPr lang="fr-FR" sz="1800" b="1" dirty="0" smtClean="0"/>
              <a:t>des</a:t>
            </a:r>
          </a:p>
          <a:p>
            <a:pPr>
              <a:buNone/>
            </a:pPr>
            <a:r>
              <a:rPr lang="fr-FR" sz="1800" b="1" dirty="0" smtClean="0"/>
              <a:t>emplois </a:t>
            </a:r>
            <a:r>
              <a:rPr lang="fr-FR" sz="1800" b="1" dirty="0"/>
              <a:t>décents pour les jeunes</a:t>
            </a:r>
            <a:r>
              <a:rPr lang="fr-FR" sz="1800" b="1" dirty="0" smtClean="0"/>
              <a:t>.</a:t>
            </a:r>
            <a:r>
              <a:rPr lang="fr-FR" sz="1800" dirty="0" smtClean="0"/>
              <a:t> </a:t>
            </a:r>
          </a:p>
          <a:p>
            <a:endParaRPr lang="en-US" sz="1600" b="1" dirty="0"/>
          </a:p>
        </p:txBody>
      </p:sp>
      <p:pic>
        <p:nvPicPr>
          <p:cNvPr id="12" name="Image 11" descr="ima669ges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81925" y="5486400"/>
            <a:ext cx="1362075" cy="137160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953000" y="1752600"/>
            <a:ext cx="4191000" cy="3581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fate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youth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depends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economic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growth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but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mainly</a:t>
            </a:r>
            <a:endParaRPr lang="fr-FR" sz="2000" b="1" dirty="0" smtClean="0">
              <a:solidFill>
                <a:srgbClr val="FFFF00"/>
              </a:solidFill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its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contents in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matters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employments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 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 5 to 10%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new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comers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the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</a:t>
            </a:r>
            <a:endParaRPr lang="fr-FR" sz="2000" b="1" dirty="0" smtClean="0">
              <a:solidFill>
                <a:srgbClr val="FFFF00"/>
              </a:solidFill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market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able to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integrate</a:t>
            </a:r>
            <a:endParaRPr lang="fr-FR" sz="2000" b="1" dirty="0" smtClean="0">
              <a:solidFill>
                <a:srgbClr val="FFFF00"/>
              </a:solidFill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formal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Economy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»,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indicates</a:t>
            </a:r>
            <a:endParaRPr lang="fr-FR" sz="2000" b="1" dirty="0" smtClean="0">
              <a:solidFill>
                <a:srgbClr val="FFFF00"/>
              </a:solidFill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International office of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</a:t>
            </a:r>
            <a:endParaRPr lang="fr-FR" sz="2000" b="1" dirty="0" smtClean="0">
              <a:solidFill>
                <a:srgbClr val="FFFF00"/>
              </a:solidFill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(BIT).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838200"/>
            <a:ext cx="9144000" cy="685800"/>
          </a:xfrm>
          <a:prstGeom prst="rect">
            <a:avLst/>
          </a:prstGeom>
          <a:solidFill>
            <a:srgbClr val="00B0F0"/>
          </a:solidFill>
        </p:spPr>
        <p:txBody>
          <a:bodyPr vert="horz" anchor="ctr">
            <a:normAutofit fontScale="5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III-2- But a problem continues for Indian and African youth: Employment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85800"/>
            <a:ext cx="9144000" cy="5410200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03F7E"/>
          </a:solidFill>
        </p:spPr>
        <p:txBody>
          <a:bodyPr>
            <a:normAutofit fontScale="90000"/>
          </a:bodyPr>
          <a:lstStyle/>
          <a:p>
            <a:r>
              <a:rPr lang="fr-FR" sz="2400" dirty="0" smtClean="0">
                <a:solidFill>
                  <a:schemeClr val="tx1"/>
                </a:solidFill>
              </a:rPr>
              <a:t>III-3- Le chômage des jeunes, </a:t>
            </a:r>
            <a:r>
              <a:rPr lang="fr-FR" sz="2400" dirty="0" err="1" smtClean="0">
                <a:solidFill>
                  <a:schemeClr val="tx1"/>
                </a:solidFill>
              </a:rPr>
              <a:t>unproblème</a:t>
            </a:r>
            <a:r>
              <a:rPr lang="fr-FR" sz="2400" dirty="0" smtClean="0">
                <a:solidFill>
                  <a:schemeClr val="tx1"/>
                </a:solidFill>
              </a:rPr>
              <a:t> de sécurité collective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47800"/>
            <a:ext cx="4267200" cy="4343400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fr-FR" sz="1800" dirty="0" smtClean="0"/>
          </a:p>
          <a:p>
            <a:pPr algn="just">
              <a:buNone/>
            </a:pPr>
            <a:r>
              <a:rPr lang="fr-FR" sz="1800" dirty="0" smtClean="0"/>
              <a:t>Le diagnostic des principaux</a:t>
            </a:r>
          </a:p>
          <a:p>
            <a:pPr algn="just">
              <a:buNone/>
            </a:pPr>
            <a:r>
              <a:rPr lang="fr-FR" sz="1800" dirty="0" smtClean="0"/>
              <a:t>problèmes que rencontre la jeunesse</a:t>
            </a:r>
          </a:p>
          <a:p>
            <a:pPr algn="just">
              <a:buNone/>
            </a:pPr>
            <a:r>
              <a:rPr lang="fr-FR" sz="1800" dirty="0" smtClean="0"/>
              <a:t>Indienne ou Africaine, indique en</a:t>
            </a:r>
          </a:p>
          <a:p>
            <a:pPr algn="just">
              <a:buNone/>
            </a:pPr>
            <a:r>
              <a:rPr lang="fr-FR" sz="1800" dirty="0" smtClean="0"/>
              <a:t>première ligne le chômage des jeunes.</a:t>
            </a:r>
          </a:p>
          <a:p>
            <a:pPr algn="just"/>
            <a:endParaRPr lang="fr-FR" sz="1800" dirty="0" smtClean="0"/>
          </a:p>
          <a:p>
            <a:pPr algn="just">
              <a:buNone/>
            </a:pPr>
            <a:r>
              <a:rPr lang="fr-FR" sz="1800" dirty="0" smtClean="0"/>
              <a:t>En effet, alors que l’Afrique réalise de</a:t>
            </a:r>
          </a:p>
          <a:p>
            <a:pPr algn="just">
              <a:buNone/>
            </a:pPr>
            <a:r>
              <a:rPr lang="fr-FR" sz="1800" dirty="0" smtClean="0"/>
              <a:t>grands progrès dans ses programmes</a:t>
            </a:r>
          </a:p>
          <a:p>
            <a:pPr algn="just">
              <a:buNone/>
            </a:pPr>
            <a:r>
              <a:rPr lang="fr-FR" sz="1800" dirty="0" smtClean="0"/>
              <a:t>d’éducation et de formation des</a:t>
            </a:r>
          </a:p>
          <a:p>
            <a:pPr algn="just">
              <a:buNone/>
            </a:pPr>
            <a:r>
              <a:rPr lang="fr-FR" sz="1800" dirty="0" smtClean="0"/>
              <a:t>jeunes, le bilan en termes d’accès à </a:t>
            </a:r>
          </a:p>
          <a:p>
            <a:pPr algn="just">
              <a:buNone/>
            </a:pPr>
            <a:r>
              <a:rPr lang="fr-FR" sz="1800" dirty="0" smtClean="0"/>
              <a:t>’emploi reste critique. </a:t>
            </a:r>
          </a:p>
          <a:p>
            <a:pPr algn="just">
              <a:buNone/>
            </a:pPr>
            <a:r>
              <a:rPr lang="fr-FR" sz="1800" dirty="0" smtClean="0"/>
              <a:t>Au sortir de leurs formations, l’administration de l’Etat ne</a:t>
            </a:r>
          </a:p>
          <a:p>
            <a:pPr algn="just">
              <a:buNone/>
            </a:pPr>
            <a:r>
              <a:rPr lang="fr-FR" sz="1800" dirty="0" smtClean="0"/>
              <a:t>pouvant absorber toute cette masse de jeunes diplômés, la</a:t>
            </a:r>
          </a:p>
          <a:p>
            <a:pPr algn="just">
              <a:buNone/>
            </a:pPr>
            <a:r>
              <a:rPr lang="fr-FR" sz="1800" dirty="0" smtClean="0"/>
              <a:t>plupart tombent dans un chômage de longue durée. </a:t>
            </a:r>
          </a:p>
          <a:p>
            <a:pPr algn="just">
              <a:buNone/>
            </a:pPr>
            <a:endParaRPr lang="fr-FR" sz="1800" dirty="0" smtClean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B0F0"/>
          </a:solidFill>
        </p:spPr>
        <p:txBody>
          <a:bodyPr vert="horz" anchor="ctr">
            <a:normAutofit fontScale="4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</a:t>
            </a:r>
            <a:r>
              <a:rPr kumimoji="0" lang="fr-FR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Unemployment</a:t>
            </a:r>
            <a:r>
              <a:rPr kumimoji="0" lang="fr-FR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kumimoji="0" lang="fr-FR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young</a:t>
            </a:r>
            <a:r>
              <a:rPr kumimoji="0" lang="fr-FR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people, a collective </a:t>
            </a:r>
            <a:r>
              <a:rPr kumimoji="0" lang="fr-FR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problem</a:t>
            </a:r>
            <a:r>
              <a:rPr kumimoji="0" lang="fr-FR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kumimoji="0" lang="fr-FR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security</a:t>
            </a:r>
            <a:endParaRPr kumimoji="0" lang="fr-FR" sz="41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419600" y="1524000"/>
            <a:ext cx="5638800" cy="5334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diagnostic of principal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problems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encouter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young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people of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India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Africa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indicates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first line the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unemployment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young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people.</a:t>
            </a:r>
          </a:p>
          <a:p>
            <a:pPr marL="548640" marR="0" lvl="0" indent="-4114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a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matter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fact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whereas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Africa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realizes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big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progress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its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education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training of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young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people, the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evaluation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terms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access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employment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remains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critical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548640" marR="0" lvl="0" indent="-4114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end of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trainings, the administration of the State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unable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employ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all the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young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graduate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them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fall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into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long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term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unemployment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548640" marR="0" lvl="0" indent="-4114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695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43000"/>
            <a:ext cx="9144000" cy="4800600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716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Sommaire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4419600" cy="47244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None/>
            </a:pPr>
            <a:r>
              <a:rPr lang="en-US" dirty="0"/>
              <a:t>1.   Rappel des </a:t>
            </a:r>
            <a:r>
              <a:rPr lang="en-US" dirty="0" err="1"/>
              <a:t>objectifs</a:t>
            </a:r>
            <a:r>
              <a:rPr lang="en-US" dirty="0"/>
              <a:t> du conclave</a:t>
            </a:r>
          </a:p>
          <a:p>
            <a:pPr marL="514350" indent="-514350">
              <a:buNone/>
            </a:pPr>
            <a:endParaRPr lang="en-US" sz="800" dirty="0"/>
          </a:p>
          <a:p>
            <a:pPr marL="514350" indent="-514350">
              <a:buNone/>
            </a:pPr>
            <a:r>
              <a:rPr lang="en-US" dirty="0"/>
              <a:t>2.   La </a:t>
            </a:r>
            <a:r>
              <a:rPr lang="en-US" dirty="0" err="1"/>
              <a:t>Jeunesse</a:t>
            </a:r>
            <a:r>
              <a:rPr lang="en-US" dirty="0"/>
              <a:t> 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ressource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:  menace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opportunité</a:t>
            </a:r>
            <a:r>
              <a:rPr lang="en-US" dirty="0"/>
              <a:t>?</a:t>
            </a:r>
          </a:p>
          <a:p>
            <a:pPr marL="514350" indent="-514350">
              <a:buNone/>
            </a:pPr>
            <a:endParaRPr lang="en-US" sz="800" dirty="0"/>
          </a:p>
          <a:p>
            <a:pPr marL="514350" indent="-514350">
              <a:buNone/>
            </a:pPr>
            <a:r>
              <a:rPr lang="en-US" dirty="0"/>
              <a:t>3.   </a:t>
            </a:r>
            <a:r>
              <a:rPr lang="en-US" dirty="0" err="1"/>
              <a:t>L’éducation</a:t>
            </a:r>
            <a:r>
              <a:rPr lang="en-US" dirty="0"/>
              <a:t>, la formation et </a:t>
            </a:r>
            <a:r>
              <a:rPr lang="en-US" dirty="0" err="1"/>
              <a:t>l’emploi</a:t>
            </a:r>
            <a:r>
              <a:rPr lang="en-US" dirty="0"/>
              <a:t>, les </a:t>
            </a:r>
            <a:r>
              <a:rPr lang="en-US" dirty="0" err="1"/>
              <a:t>enjeux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du </a:t>
            </a:r>
            <a:r>
              <a:rPr lang="en-US" dirty="0" err="1"/>
              <a:t>partenariat</a:t>
            </a:r>
            <a:r>
              <a:rPr lang="en-US" dirty="0"/>
              <a:t> </a:t>
            </a:r>
            <a:r>
              <a:rPr lang="en-US" dirty="0" err="1"/>
              <a:t>Inde</a:t>
            </a:r>
            <a:r>
              <a:rPr lang="en-US" dirty="0"/>
              <a:t> </a:t>
            </a:r>
            <a:r>
              <a:rPr lang="en-US" dirty="0" err="1"/>
              <a:t>Afrique</a:t>
            </a:r>
            <a:endParaRPr lang="en-US" dirty="0"/>
          </a:p>
          <a:p>
            <a:pPr marL="514350" indent="-514350">
              <a:buNone/>
            </a:pPr>
            <a:endParaRPr lang="en-US" sz="800" dirty="0"/>
          </a:p>
          <a:p>
            <a:pPr marL="514350" indent="-514350">
              <a:buNone/>
            </a:pPr>
            <a:r>
              <a:rPr lang="en-US" dirty="0"/>
              <a:t>4.   Les solutions à la </a:t>
            </a:r>
            <a:r>
              <a:rPr lang="en-US" dirty="0" err="1"/>
              <a:t>lutte</a:t>
            </a:r>
            <a:r>
              <a:rPr lang="en-US" dirty="0"/>
              <a:t> </a:t>
            </a:r>
            <a:r>
              <a:rPr lang="en-US" dirty="0" err="1"/>
              <a:t>contre</a:t>
            </a:r>
            <a:r>
              <a:rPr lang="en-US" dirty="0"/>
              <a:t> le </a:t>
            </a:r>
            <a:r>
              <a:rPr lang="en-US" dirty="0" err="1"/>
              <a:t>chômage</a:t>
            </a:r>
            <a:r>
              <a:rPr lang="en-US" dirty="0"/>
              <a:t> des </a:t>
            </a:r>
            <a:r>
              <a:rPr lang="en-US" dirty="0" err="1"/>
              <a:t>jeunes</a:t>
            </a:r>
            <a:endParaRPr lang="en-US" dirty="0"/>
          </a:p>
          <a:p>
            <a:pPr marL="514350" indent="-514350">
              <a:buNone/>
            </a:pPr>
            <a:endParaRPr lang="en-US" sz="800" dirty="0"/>
          </a:p>
          <a:p>
            <a:pPr marL="514350" indent="-514350">
              <a:buNone/>
            </a:pPr>
            <a:r>
              <a:rPr lang="en-US" dirty="0"/>
              <a:t>5.   Le </a:t>
            </a:r>
            <a:r>
              <a:rPr lang="en-US" dirty="0" err="1"/>
              <a:t>rôle</a:t>
            </a:r>
            <a:r>
              <a:rPr lang="en-US" dirty="0"/>
              <a:t> de la CII</a:t>
            </a:r>
          </a:p>
          <a:p>
            <a:pPr marL="514350" indent="-514350">
              <a:buNone/>
            </a:pPr>
            <a:endParaRPr lang="en-US" sz="800" dirty="0"/>
          </a:p>
          <a:p>
            <a:pPr marL="514350" indent="-514350">
              <a:buNone/>
            </a:pPr>
            <a:r>
              <a:rPr lang="en-US" dirty="0"/>
              <a:t>6.   Le </a:t>
            </a:r>
            <a:r>
              <a:rPr lang="en-US" dirty="0" err="1"/>
              <a:t>rôle</a:t>
            </a:r>
            <a:r>
              <a:rPr lang="en-US" dirty="0"/>
              <a:t> de la COMY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76800" y="1447800"/>
            <a:ext cx="44958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indent="-514350">
              <a:buNone/>
            </a:pPr>
            <a:r>
              <a:rPr lang="en-US" sz="2000" dirty="0">
                <a:solidFill>
                  <a:srgbClr val="FFFF00"/>
                </a:solidFill>
              </a:rPr>
              <a:t>1.   Reminder of the objectives of the conclave</a:t>
            </a:r>
          </a:p>
          <a:p>
            <a:pPr marL="514350" indent="-514350">
              <a:buNone/>
            </a:pPr>
            <a:endParaRPr lang="en-US" sz="800" dirty="0">
              <a:solidFill>
                <a:srgbClr val="FFFF00"/>
              </a:solidFill>
            </a:endParaRPr>
          </a:p>
          <a:p>
            <a:pPr marL="514350" indent="-514350">
              <a:buNone/>
            </a:pPr>
            <a:r>
              <a:rPr lang="en-US" sz="2000" dirty="0">
                <a:solidFill>
                  <a:srgbClr val="FFFF00"/>
                </a:solidFill>
              </a:rPr>
              <a:t>2.   Young people, an important resource: Threat or opportunity?</a:t>
            </a:r>
          </a:p>
          <a:p>
            <a:pPr marL="514350" indent="-514350">
              <a:buNone/>
            </a:pPr>
            <a:endParaRPr lang="en-US" sz="800" dirty="0">
              <a:solidFill>
                <a:srgbClr val="FFFF00"/>
              </a:solidFill>
            </a:endParaRPr>
          </a:p>
          <a:p>
            <a:pPr marL="514350" indent="-514350">
              <a:buNone/>
            </a:pPr>
            <a:r>
              <a:rPr lang="en-US" sz="2000" dirty="0">
                <a:solidFill>
                  <a:srgbClr val="FFFF00"/>
                </a:solidFill>
              </a:rPr>
              <a:t>3.   The stakes of India-Africa Partnership: Education, Training and Employment</a:t>
            </a:r>
          </a:p>
          <a:p>
            <a:pPr marL="514350" indent="-514350">
              <a:buNone/>
            </a:pPr>
            <a:endParaRPr lang="en-US" sz="800" dirty="0">
              <a:solidFill>
                <a:srgbClr val="FFFF00"/>
              </a:solidFill>
            </a:endParaRPr>
          </a:p>
          <a:p>
            <a:pPr marL="514350" indent="-514350">
              <a:buNone/>
            </a:pPr>
            <a:r>
              <a:rPr lang="en-US" sz="2000" dirty="0">
                <a:solidFill>
                  <a:srgbClr val="FFFF00"/>
                </a:solidFill>
              </a:rPr>
              <a:t>4.   Solutions to the fight against unemployment of young people</a:t>
            </a:r>
          </a:p>
          <a:p>
            <a:pPr marL="514350" indent="-514350">
              <a:buNone/>
            </a:pPr>
            <a:endParaRPr lang="en-US" sz="800" dirty="0">
              <a:solidFill>
                <a:srgbClr val="FFFF00"/>
              </a:solidFill>
            </a:endParaRPr>
          </a:p>
          <a:p>
            <a:pPr marL="514350" indent="-514350">
              <a:buNone/>
            </a:pPr>
            <a:r>
              <a:rPr lang="en-US" sz="2000" dirty="0">
                <a:solidFill>
                  <a:srgbClr val="FFFF00"/>
                </a:solidFill>
              </a:rPr>
              <a:t>5.   Role of the CII</a:t>
            </a:r>
          </a:p>
          <a:p>
            <a:pPr marL="514350" indent="-514350">
              <a:buNone/>
            </a:pPr>
            <a:endParaRPr lang="en-US" sz="800" dirty="0">
              <a:solidFill>
                <a:srgbClr val="FFFF00"/>
              </a:solidFill>
            </a:endParaRPr>
          </a:p>
          <a:p>
            <a:pPr marL="514350" indent="-514350">
              <a:buNone/>
            </a:pPr>
            <a:r>
              <a:rPr lang="en-US" sz="2000" dirty="0">
                <a:solidFill>
                  <a:srgbClr val="FFFF00"/>
                </a:solidFill>
              </a:rPr>
              <a:t>6.   Role of COMY IV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05000" y="38100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Summary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00200"/>
            <a:ext cx="9144000" cy="5257800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914400"/>
          </a:xfrm>
          <a:solidFill>
            <a:srgbClr val="003F7E"/>
          </a:solidFill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III-4- Que faire?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81000" y="1752600"/>
            <a:ext cx="4876800" cy="5029200"/>
          </a:xfrm>
        </p:spPr>
        <p:txBody>
          <a:bodyPr>
            <a:noAutofit/>
          </a:bodyPr>
          <a:lstStyle/>
          <a:p>
            <a:pPr algn="just"/>
            <a:r>
              <a:rPr lang="fr-FR" sz="1600" dirty="0"/>
              <a:t>Conformément aux recommandations de l’Union Africaine </a:t>
            </a:r>
            <a:br>
              <a:rPr lang="fr-FR" sz="1600" dirty="0"/>
            </a:br>
            <a:r>
              <a:rPr lang="fr-FR" sz="1600" dirty="0"/>
              <a:t>à travers la Charte africaine de la Jeunesse, le président de la COMY4 souhaite mettre en œuvre des programmes visant à réduire le chômage des jeunes. </a:t>
            </a:r>
          </a:p>
          <a:p>
            <a:pPr algn="just">
              <a:buNone/>
            </a:pPr>
            <a:endParaRPr lang="fr-FR" sz="1600" dirty="0"/>
          </a:p>
          <a:p>
            <a:pPr algn="just"/>
            <a:r>
              <a:rPr lang="fr-FR" sz="1600" dirty="0"/>
              <a:t>Dans cette optique trois axes stratégiques ont été identifiés :</a:t>
            </a:r>
          </a:p>
          <a:p>
            <a:pPr algn="just">
              <a:buNone/>
            </a:pPr>
            <a:endParaRPr lang="fr-FR" sz="1600" dirty="0"/>
          </a:p>
          <a:p>
            <a:pPr algn="just">
              <a:buNone/>
            </a:pPr>
            <a:r>
              <a:rPr lang="fr-FR" sz="1600" dirty="0"/>
              <a:t>	</a:t>
            </a:r>
            <a:r>
              <a:rPr lang="fr-FR" sz="1600" b="1" i="1" dirty="0">
                <a:solidFill>
                  <a:srgbClr val="FFFF00"/>
                </a:solidFill>
              </a:rPr>
              <a:t>L’institutionnalisation  d’un forum INDE-AFRIQUE sur l’entrepreneuriat juvénile </a:t>
            </a:r>
          </a:p>
          <a:p>
            <a:pPr algn="just">
              <a:buNone/>
            </a:pPr>
            <a:r>
              <a:rPr lang="fr-FR" sz="1600" b="1" i="1" dirty="0">
                <a:solidFill>
                  <a:srgbClr val="FFFF00"/>
                </a:solidFill>
              </a:rPr>
              <a:t>	</a:t>
            </a:r>
            <a:endParaRPr lang="fr-FR" sz="1600" b="1" i="1" dirty="0" smtClean="0">
              <a:solidFill>
                <a:srgbClr val="FFFF00"/>
              </a:solidFill>
            </a:endParaRPr>
          </a:p>
          <a:p>
            <a:pPr algn="just">
              <a:buNone/>
            </a:pPr>
            <a:r>
              <a:rPr lang="fr-FR" sz="1600" b="1" i="1" dirty="0" smtClean="0">
                <a:solidFill>
                  <a:srgbClr val="FFFF00"/>
                </a:solidFill>
              </a:rPr>
              <a:t>Le </a:t>
            </a:r>
            <a:r>
              <a:rPr lang="fr-FR" sz="1600" b="1" i="1" dirty="0">
                <a:solidFill>
                  <a:srgbClr val="FFFF00"/>
                </a:solidFill>
              </a:rPr>
              <a:t>financement des campus de promotion de l’entrepreneuriat juvénile et de l’auto emploi des jeunes</a:t>
            </a:r>
          </a:p>
          <a:p>
            <a:pPr algn="just">
              <a:buNone/>
            </a:pPr>
            <a:endParaRPr lang="fr-FR" sz="1600" b="1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just">
              <a:buNone/>
            </a:pPr>
            <a:r>
              <a:rPr lang="fr-FR" sz="1600" b="1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	 </a:t>
            </a:r>
            <a:r>
              <a:rPr lang="fr-FR" sz="1600" b="1" i="1" dirty="0">
                <a:solidFill>
                  <a:srgbClr val="FFFF00"/>
                </a:solidFill>
              </a:rPr>
              <a:t>La création d’un fond Indo-Africain </a:t>
            </a:r>
            <a:r>
              <a:rPr lang="fr-FR" sz="1600" b="1" i="1" dirty="0" err="1">
                <a:solidFill>
                  <a:srgbClr val="FFFF00"/>
                </a:solidFill>
              </a:rPr>
              <a:t>pourle</a:t>
            </a:r>
            <a:r>
              <a:rPr lang="fr-FR" sz="1600" b="1" i="1" dirty="0">
                <a:solidFill>
                  <a:srgbClr val="FFFF00"/>
                </a:solidFill>
              </a:rPr>
              <a:t> soutien à l’Entrepreneuriat juvénile</a:t>
            </a:r>
          </a:p>
          <a:p>
            <a:pPr algn="just"/>
            <a:endParaRPr lang="fr-FR" sz="1600" b="1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800600" y="0"/>
            <a:ext cx="4343400" cy="914400"/>
          </a:xfrm>
          <a:prstGeom prst="rect">
            <a:avLst/>
          </a:prstGeom>
          <a:solidFill>
            <a:srgbClr val="00B0F0"/>
          </a:solidFill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What</a:t>
            </a:r>
            <a:r>
              <a:rPr kumimoji="0" lang="fr-FR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to do?</a:t>
            </a:r>
            <a:endParaRPr kumimoji="0" lang="fr-FR" sz="41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648200" y="1828800"/>
            <a:ext cx="4267200" cy="5334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accordance to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recommendations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African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Union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through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African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Chart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young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people, the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President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COMY IV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wish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implement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programs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aiming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reducing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unemployment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young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people.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optic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three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strategic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axes have been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identified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fr-FR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fr-FR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institutionalization</a:t>
            </a:r>
            <a:r>
              <a:rPr kumimoji="0" lang="fr-FR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fr-FR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India</a:t>
            </a:r>
            <a:r>
              <a:rPr kumimoji="0" lang="fr-FR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fr-FR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Africa</a:t>
            </a:r>
            <a:r>
              <a:rPr kumimoji="0" lang="fr-FR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Forum on </a:t>
            </a:r>
            <a:r>
              <a:rPr kumimoji="0" lang="fr-FR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juvenile</a:t>
            </a:r>
            <a:r>
              <a:rPr kumimoji="0" lang="fr-FR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entrepreneurship</a:t>
            </a:r>
            <a:endParaRPr kumimoji="0" lang="fr-FR" sz="1600" b="1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The </a:t>
            </a:r>
            <a:r>
              <a:rPr kumimoji="0" lang="fr-FR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financing</a:t>
            </a:r>
            <a:r>
              <a:rPr kumimoji="0" lang="fr-FR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campus of </a:t>
            </a:r>
            <a:r>
              <a:rPr kumimoji="0" lang="fr-FR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protion</a:t>
            </a:r>
            <a:r>
              <a:rPr kumimoji="0" lang="fr-FR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fr-FR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young</a:t>
            </a:r>
            <a:r>
              <a:rPr kumimoji="0" lang="fr-FR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entrepreneurship</a:t>
            </a:r>
            <a:r>
              <a:rPr kumimoji="0" lang="fr-FR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the self </a:t>
            </a:r>
            <a:r>
              <a:rPr kumimoji="0" lang="fr-FR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employment</a:t>
            </a:r>
            <a:r>
              <a:rPr kumimoji="0" lang="fr-FR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fr-FR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young</a:t>
            </a:r>
            <a:r>
              <a:rPr kumimoji="0" lang="fr-FR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people</a:t>
            </a:r>
            <a:endParaRPr kumimoji="0" lang="fr-FR" sz="1600" b="1" i="1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</a:t>
            </a:r>
            <a:r>
              <a:rPr kumimoji="0" lang="fr-FR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fr-FR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creation</a:t>
            </a:r>
            <a:r>
              <a:rPr kumimoji="0" lang="fr-FR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an </a:t>
            </a:r>
            <a:r>
              <a:rPr kumimoji="0" lang="fr-FR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India</a:t>
            </a:r>
            <a:r>
              <a:rPr kumimoji="0" lang="fr-FR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fr-FR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Africa</a:t>
            </a:r>
            <a:r>
              <a:rPr kumimoji="0" lang="fr-FR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Fund</a:t>
            </a:r>
            <a:r>
              <a:rPr kumimoji="0" lang="fr-FR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fr-FR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sustain</a:t>
            </a:r>
            <a:r>
              <a:rPr kumimoji="0" lang="fr-FR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juvenile</a:t>
            </a:r>
            <a:r>
              <a:rPr kumimoji="0" lang="fr-FR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entrepreneurship</a:t>
            </a:r>
            <a:r>
              <a:rPr kumimoji="0" lang="fr-FR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fr-FR" sz="1600" b="1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923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47800"/>
            <a:ext cx="9144000" cy="5257800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003F7E"/>
          </a:solidFill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IV-1- </a:t>
            </a:r>
            <a:r>
              <a:rPr lang="en-US" sz="2800" dirty="0" err="1" smtClean="0">
                <a:solidFill>
                  <a:schemeClr val="tx1"/>
                </a:solidFill>
              </a:rPr>
              <a:t>L’organisation</a:t>
            </a:r>
            <a:r>
              <a:rPr lang="en-US" sz="2800" dirty="0" smtClean="0">
                <a:solidFill>
                  <a:schemeClr val="tx1"/>
                </a:solidFill>
              </a:rPr>
              <a:t> du  forum sur </a:t>
            </a:r>
            <a:r>
              <a:rPr lang="en-US" sz="2800" dirty="0" err="1" smtClean="0">
                <a:solidFill>
                  <a:schemeClr val="tx1"/>
                </a:solidFill>
              </a:rPr>
              <a:t>l’entrepreneuriat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juvénile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4343400" cy="4800600"/>
          </a:xfrm>
        </p:spPr>
        <p:txBody>
          <a:bodyPr>
            <a:normAutofit fontScale="92500" lnSpcReduction="10000"/>
          </a:bodyPr>
          <a:lstStyle/>
          <a:p>
            <a:r>
              <a:rPr lang="fr-FR" sz="2400" b="1" dirty="0" smtClean="0"/>
              <a:t>Organisation du Forum Inde-Afrique sur l’entreprenariat juvénile en 2014 à l’occasion du 10ème conclave Inde-Afrique</a:t>
            </a:r>
          </a:p>
          <a:p>
            <a:pPr>
              <a:buNone/>
            </a:pPr>
            <a:endParaRPr lang="fr-FR" sz="2400" b="1" dirty="0" smtClean="0"/>
          </a:p>
          <a:p>
            <a:r>
              <a:rPr lang="fr-FR" sz="2400" b="1" dirty="0" smtClean="0"/>
              <a:t>Nombreux jeunes entrepreneurs africains qui  viendront avec les Ministres de la jeunesse de leurs pays respectifs et qui auront l’occasion de  discuter avec les sociétés indiennes investissant  en Afrique.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685800"/>
            <a:ext cx="9144000" cy="838200"/>
          </a:xfrm>
          <a:prstGeom prst="rect">
            <a:avLst/>
          </a:prstGeom>
          <a:solidFill>
            <a:srgbClr val="00B0F0"/>
          </a:solidFill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The organization of the forum on Juvenile entrepreneurship</a:t>
            </a:r>
            <a:endParaRPr kumimoji="0" lang="en-US" sz="24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343400" y="1905000"/>
            <a:ext cx="4800600" cy="45720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organization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India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African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Forum on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juvenile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entrepreneurship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2014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during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tenth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India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African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conclave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Many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young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African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businessmen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come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Minister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charge of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young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people of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respective countries and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have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opportunity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discuss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Indian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societies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investing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Africa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9712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66800"/>
            <a:ext cx="9144000" cy="5486400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rgbClr val="003F7E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IV- 1-b- Intérêt du forum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4419600" cy="53340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Il est primordial de créer les conditions pour que les entrepreneurs indiens soient en face des jeunes entrepreneurs africains.</a:t>
            </a:r>
          </a:p>
          <a:p>
            <a:pPr algn="just">
              <a:buNone/>
            </a:pPr>
            <a:endParaRPr lang="en-US" sz="1100" dirty="0" smtClean="0"/>
          </a:p>
          <a:p>
            <a:pPr algn="just"/>
            <a:r>
              <a:rPr lang="en-US" dirty="0" smtClean="0"/>
              <a:t>Les sociétés indiennes qui s’installent en Afrique ont besoin d’une main d’oeuvre locale qualifiée.</a:t>
            </a:r>
          </a:p>
          <a:p>
            <a:pPr algn="just">
              <a:buNone/>
            </a:pPr>
            <a:endParaRPr lang="en-US" sz="1100" dirty="0" smtClean="0"/>
          </a:p>
          <a:p>
            <a:pPr algn="just"/>
            <a:r>
              <a:rPr lang="en-US" dirty="0" smtClean="0"/>
              <a:t>Il faut créer un cadre propice pour favoriser la création de partenariat B to B en faveur des jeunes.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33400"/>
            <a:ext cx="9144000" cy="533400"/>
          </a:xfrm>
          <a:prstGeom prst="rect">
            <a:avLst/>
          </a:prstGeom>
          <a:solidFill>
            <a:srgbClr val="00B0F0"/>
          </a:solidFill>
        </p:spPr>
        <p:txBody>
          <a:bodyPr vert="horz" anchor="ctr">
            <a:normAutofit fontScale="8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IV-1-b-The interest of the Forum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24400" y="1676400"/>
            <a:ext cx="4114800" cy="43434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important to create conditions to allow Indian businessmen to meet with African businessmen.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Indian societies that set up in Africa need local expertise and manpower.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must create a conducive setting to allow the creation of the B to B partnership in profit of young people.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357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L’exemple d’un jeune inventeur africain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3771582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>
                          <a:effectLst/>
                        </a:rPr>
                        <a:t>Type 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dirty="0">
                          <a:effectLst/>
                        </a:rPr>
                        <a:t>JPG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7" name="Picture 3" descr="http://www.lecongolais.cd/wp-content/uploads/2012/09/Verone-Mankou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89154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hlinkClick r:id="rId3"/>
          </p:cNvPr>
          <p:cNvSpPr>
            <a:spLocks noChangeArrowheads="1"/>
          </p:cNvSpPr>
          <p:nvPr/>
        </p:nvSpPr>
        <p:spPr bwMode="auto">
          <a:xfrm>
            <a:off x="457200" y="3771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20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/>
          </p:cNvPicPr>
          <p:nvPr>
            <p:ph idx="1"/>
          </p:nvPr>
        </p:nvPicPr>
        <p:blipFill>
          <a:blip r:embed="rId3" cstate="print">
            <a:lum contrast="-45000"/>
          </a:blip>
          <a:srcRect/>
          <a:stretch>
            <a:fillRect/>
          </a:stretch>
        </p:blipFill>
        <p:spPr bwMode="auto">
          <a:xfrm>
            <a:off x="5715000" y="2286000"/>
            <a:ext cx="3429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2098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09800"/>
            <a:ext cx="3071834" cy="191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2514600"/>
            <a:ext cx="175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0" y="3733800"/>
            <a:ext cx="9144000" cy="381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4267200"/>
            <a:ext cx="289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4419600"/>
            <a:ext cx="289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4114800"/>
            <a:ext cx="9144000" cy="457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3F7E"/>
          </a:solidFill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IV- 2-  Les campus </a:t>
            </a:r>
            <a:r>
              <a:rPr lang="en-US" sz="2400" dirty="0" err="1">
                <a:solidFill>
                  <a:schemeClr val="tx1"/>
                </a:solidFill>
              </a:rPr>
              <a:t>d’encadrement</a:t>
            </a:r>
            <a:r>
              <a:rPr lang="en-US" sz="2400" dirty="0">
                <a:solidFill>
                  <a:schemeClr val="tx1"/>
                </a:solidFill>
              </a:rPr>
              <a:t> pour la promotion de </a:t>
            </a:r>
            <a:r>
              <a:rPr lang="en-US" sz="2400" dirty="0" err="1">
                <a:solidFill>
                  <a:schemeClr val="tx1"/>
                </a:solidFill>
              </a:rPr>
              <a:t>l’entrepreneuriat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juvénile</a:t>
            </a:r>
            <a:r>
              <a:rPr lang="en-US" sz="2400" dirty="0">
                <a:solidFill>
                  <a:schemeClr val="tx1"/>
                </a:solidFill>
              </a:rPr>
              <a:t> et </a:t>
            </a:r>
            <a:r>
              <a:rPr lang="en-US" sz="2400" dirty="0" err="1">
                <a:solidFill>
                  <a:schemeClr val="tx1"/>
                </a:solidFill>
              </a:rPr>
              <a:t>l’auto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emploi</a:t>
            </a:r>
            <a:r>
              <a:rPr lang="en-US" sz="2400" dirty="0">
                <a:solidFill>
                  <a:schemeClr val="tx1"/>
                </a:solidFill>
              </a:rPr>
              <a:t> des </a:t>
            </a:r>
            <a:r>
              <a:rPr lang="en-US" sz="2400" dirty="0" err="1">
                <a:solidFill>
                  <a:schemeClr val="tx1"/>
                </a:solidFill>
              </a:rPr>
              <a:t>jeunes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" name="Image 7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495800"/>
            <a:ext cx="3429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6781800" y="4267200"/>
            <a:ext cx="21336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Tablette Congolaise</a:t>
            </a:r>
            <a:endParaRPr lang="fr-FR" sz="14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228600" y="37454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Agro-industrie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638800" y="37454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NTIC + télécom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886200" y="4114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Energie renouvelable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2057400" y="41264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Extraction</a:t>
            </a:r>
            <a:endParaRPr lang="fr-FR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1219200"/>
            <a:ext cx="9144000" cy="1066800"/>
          </a:xfrm>
          <a:prstGeom prst="rect">
            <a:avLst/>
          </a:prstGeom>
          <a:solidFill>
            <a:srgbClr val="00B0F0"/>
          </a:solidFill>
        </p:spPr>
        <p:txBody>
          <a:bodyPr vert="horz" anchor="ctr">
            <a:normAutofit fontScale="92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IV-2- Campus to Promote Juvenile Entrepreneurship and self employment of young people</a:t>
            </a:r>
            <a:endParaRPr kumimoji="0" lang="en-US" sz="28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3716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00200"/>
            <a:ext cx="9144000" cy="5257800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3F7E"/>
          </a:solidFill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IV-3  Création d’un fond de soutien à l’entreprenariat juvénile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981200"/>
            <a:ext cx="4343400" cy="3352800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Pour soutenir les projets des jeunes, il est nécessaire de disposer d’un outil qui permettra de financer sur la base d’un certain nombre de </a:t>
            </a:r>
            <a:r>
              <a:rPr lang="fr-FR" sz="2400" dirty="0" smtClean="0"/>
              <a:t>critères</a:t>
            </a:r>
            <a:r>
              <a:rPr lang="en-US" sz="2400" dirty="0" smtClean="0"/>
              <a:t>, les projets à forte valeur </a:t>
            </a:r>
            <a:r>
              <a:rPr lang="en-US" sz="2400" dirty="0" err="1" smtClean="0"/>
              <a:t>ajoutée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err="1"/>
              <a:t>Ce</a:t>
            </a:r>
            <a:r>
              <a:rPr lang="en-US" sz="2400" dirty="0"/>
              <a:t> fond </a:t>
            </a:r>
            <a:r>
              <a:rPr lang="en-US" sz="2400" dirty="0" err="1"/>
              <a:t>pourrait</a:t>
            </a:r>
            <a:r>
              <a:rPr lang="en-US" sz="2400" dirty="0"/>
              <a:t> </a:t>
            </a:r>
            <a:r>
              <a:rPr lang="en-US" sz="2400" dirty="0" err="1"/>
              <a:t>être</a:t>
            </a:r>
            <a:r>
              <a:rPr lang="en-US" sz="2400" dirty="0"/>
              <a:t> </a:t>
            </a:r>
            <a:r>
              <a:rPr lang="en-US" sz="2400" dirty="0" err="1"/>
              <a:t>logé</a:t>
            </a:r>
            <a:r>
              <a:rPr lang="en-US" sz="2400" dirty="0"/>
              <a:t> à EXIM BANK </a:t>
            </a:r>
            <a:r>
              <a:rPr lang="en-US" sz="2400" dirty="0" err="1"/>
              <a:t>ou</a:t>
            </a:r>
            <a:r>
              <a:rPr lang="en-US" sz="2400" dirty="0"/>
              <a:t> à la BAD et </a:t>
            </a:r>
            <a:r>
              <a:rPr lang="en-US" sz="2400" dirty="0" err="1"/>
              <a:t>financé</a:t>
            </a:r>
            <a:r>
              <a:rPr lang="en-US" sz="2400" dirty="0"/>
              <a:t> par les </a:t>
            </a:r>
            <a:r>
              <a:rPr lang="en-US" sz="2400" dirty="0" err="1"/>
              <a:t>Etats</a:t>
            </a:r>
            <a:r>
              <a:rPr lang="en-US" sz="2400" dirty="0"/>
              <a:t> et les </a:t>
            </a:r>
            <a:r>
              <a:rPr lang="en-US" sz="2400" dirty="0" err="1"/>
              <a:t>entreprises</a:t>
            </a:r>
            <a:r>
              <a:rPr lang="en-US" sz="2400" dirty="0"/>
              <a:t> </a:t>
            </a:r>
            <a:r>
              <a:rPr lang="en-US" sz="2400" dirty="0" err="1"/>
              <a:t>intervenant</a:t>
            </a:r>
            <a:r>
              <a:rPr lang="en-US" sz="2400" dirty="0"/>
              <a:t> en </a:t>
            </a:r>
            <a:r>
              <a:rPr lang="en-US" sz="2400" dirty="0" err="1"/>
              <a:t>Afrique</a:t>
            </a:r>
            <a:r>
              <a:rPr lang="en-US" sz="2400" dirty="0"/>
              <a:t> </a:t>
            </a:r>
            <a:r>
              <a:rPr lang="en-US" sz="2400" dirty="0" err="1"/>
              <a:t>sur</a:t>
            </a:r>
            <a:r>
              <a:rPr lang="en-US" sz="2400" dirty="0"/>
              <a:t> la base de </a:t>
            </a:r>
            <a:r>
              <a:rPr lang="en-US" sz="2400" dirty="0" err="1"/>
              <a:t>leur</a:t>
            </a:r>
            <a:r>
              <a:rPr lang="en-US" sz="2400" dirty="0"/>
              <a:t> RSE</a:t>
            </a:r>
          </a:p>
          <a:p>
            <a:pPr algn="just"/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762000"/>
            <a:ext cx="9144000" cy="838200"/>
          </a:xfrm>
          <a:prstGeom prst="rect">
            <a:avLst/>
          </a:prstGeom>
          <a:solidFill>
            <a:srgbClr val="00B0F0"/>
          </a:solidFill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Creation of a Fund to sustain the juvenile entrepreneurship</a:t>
            </a:r>
            <a:endParaRPr kumimoji="0" lang="en-US" sz="24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19600" y="1981200"/>
            <a:ext cx="4724400" cy="4876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sustain young people projects, it is necessary to have an instrument that will allow to finance on the basis of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criterias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important projects with a strong value add.*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Fund can be kept in EXIM BANK or BAD and be financed by the States and the enterprises working in Africa on the basis of their RSE.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595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Tablette </a:t>
            </a:r>
            <a:r>
              <a:rPr lang="fr-FR" dirty="0" err="1" smtClean="0"/>
              <a:t>ccongolaise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9" y="1981200"/>
            <a:ext cx="9372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1635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003F7E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V-  Role de la CII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2057400"/>
            <a:ext cx="4572000" cy="43434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fr-FR" b="1" dirty="0" smtClean="0"/>
              <a:t>La CIIe peut devenir un partenaire majeur dans cette perspective et s’ouvrir ainsi grandement les portes du continent.</a:t>
            </a:r>
          </a:p>
          <a:p>
            <a:pPr algn="just">
              <a:buNone/>
            </a:pPr>
            <a:endParaRPr lang="fr-FR" dirty="0" smtClean="0"/>
          </a:p>
          <a:p>
            <a:pPr algn="just"/>
            <a:r>
              <a:rPr lang="fr-FR" b="1" dirty="0" smtClean="0"/>
              <a:t>Ce conclave est l’occasion pour nous d’interpeller les partenaires sur la nécessité impérieuse de cette approche stratégique.</a:t>
            </a:r>
            <a:endParaRPr lang="en-US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762000"/>
            <a:ext cx="9144000" cy="533400"/>
          </a:xfrm>
          <a:prstGeom prst="rect">
            <a:avLst/>
          </a:prstGeom>
          <a:solidFill>
            <a:srgbClr val="00B0F0"/>
          </a:solidFill>
        </p:spPr>
        <p:txBody>
          <a:bodyPr vert="horz" anchor="ctr">
            <a:normAutofit fontScale="8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Role of the CII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53000" y="2057400"/>
            <a:ext cx="3962400" cy="42672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CII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become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major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partner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perspective and open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largely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doors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continent.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conclave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opportunity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call on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partners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the importance of the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strategic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approach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21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03F7E"/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VI- Rôle des organes politiques/la COMY 4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7200" y="2286000"/>
            <a:ext cx="5029200" cy="4876800"/>
          </a:xfrm>
        </p:spPr>
        <p:txBody>
          <a:bodyPr>
            <a:noAutofit/>
          </a:bodyPr>
          <a:lstStyle/>
          <a:p>
            <a:pPr algn="just"/>
            <a:r>
              <a:rPr lang="fr-FR" sz="2000" b="1" dirty="0"/>
              <a:t>Il existe au sein de l’Union Africaine </a:t>
            </a:r>
            <a:r>
              <a:rPr lang="fr-FR" sz="2000" b="1" dirty="0">
                <a:solidFill>
                  <a:srgbClr val="FFFF00"/>
                </a:solidFill>
              </a:rPr>
              <a:t>une Conférence des Ministres de la jeunesse de l'Union africaine (COMY)  </a:t>
            </a:r>
            <a:r>
              <a:rPr lang="fr-FR" sz="2000" b="1" dirty="0"/>
              <a:t>chargée de la mise en œuvre des lignes d'action prioritaires du Plan stratégique de la Commission de l’Union africaine, lequel donne l’espace approprié au développement et à l'autonomisation des jeunes, tels que le renforcement des capacités, la mise en valeur des ressources humaines la promotion de l’entrepreneuriat juvénile et la réduction du chômage des jeunes</a:t>
            </a:r>
            <a:endParaRPr lang="fr-FR" sz="12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80992" y="1143000"/>
            <a:ext cx="1030439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685800"/>
            <a:ext cx="9144000" cy="548640"/>
          </a:xfrm>
          <a:prstGeom prst="rect">
            <a:avLst/>
          </a:prstGeom>
          <a:solidFill>
            <a:srgbClr val="00B0F0"/>
          </a:solidFill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Role of Political Organs/ The COMY IV</a:t>
            </a:r>
            <a:endParaRPr kumimoji="0" lang="en-US" sz="28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67200" y="1752600"/>
            <a:ext cx="4876800" cy="5181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within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African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Union a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Ministers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youth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African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Union (COMY) in charge of the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implementation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priorities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action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lines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Strategic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Plan of the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African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Union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Committee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b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strategic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Plan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gives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appropriate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space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the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empowerment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young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people as the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capacity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building, the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human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the promotion of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juvenile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entrepreneurship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the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reduction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unemployment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fr-FR" sz="1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57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2362200"/>
            <a:ext cx="4724400" cy="3962400"/>
          </a:xfrm>
        </p:spPr>
        <p:txBody>
          <a:bodyPr>
            <a:normAutofit/>
          </a:bodyPr>
          <a:lstStyle/>
          <a:p>
            <a:r>
              <a:rPr lang="fr-FR" sz="2000" dirty="0" smtClean="0"/>
              <a:t>En ma qualité de Président en exercice de la</a:t>
            </a:r>
            <a:r>
              <a:rPr lang="fr-FR" sz="2000" b="1" dirty="0" smtClean="0"/>
              <a:t> </a:t>
            </a:r>
            <a:r>
              <a:rPr lang="fr-FR" sz="2000" b="1" dirty="0"/>
              <a:t>Conférence des Ministres </a:t>
            </a:r>
            <a:r>
              <a:rPr lang="fr-FR" sz="2000" b="1" dirty="0" smtClean="0"/>
              <a:t>Africains </a:t>
            </a:r>
            <a:r>
              <a:rPr lang="fr-FR" sz="2000" b="1" dirty="0"/>
              <a:t>de la Jeunesse </a:t>
            </a:r>
            <a:r>
              <a:rPr lang="fr-FR" sz="2000" b="1" dirty="0" smtClean="0"/>
              <a:t> COMY IV et </a:t>
            </a:r>
            <a:r>
              <a:rPr lang="fr-FR" sz="2000" b="1" dirty="0"/>
              <a:t>Ministre de </a:t>
            </a:r>
            <a:r>
              <a:rPr lang="fr-FR" sz="2000" b="1" dirty="0" smtClean="0"/>
              <a:t>la </a:t>
            </a:r>
            <a:r>
              <a:rPr lang="fr-FR" sz="2000" b="1" dirty="0"/>
              <a:t>Jeunesse de la République du </a:t>
            </a:r>
            <a:r>
              <a:rPr lang="fr-FR" sz="2000" b="1" dirty="0" smtClean="0"/>
              <a:t>Congo nous nous engageons à accompagner la CII et les autorités indiennes à mettre en œuvre une politique audacieuse visant l’entrepreneuriat juvénile et la lutte contre le chômage des jeunes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rgbClr val="003F7E"/>
          </a:solidFill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VI- Rôle des organes politiques/la COMY 4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10000" y="1143000"/>
            <a:ext cx="980060" cy="86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267200" y="1905000"/>
            <a:ext cx="4876800" cy="3886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the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actual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President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African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Ministers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Youth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(COMY IV) and the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Minister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Youth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Republic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Congo,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commit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ourselves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accompany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CII and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Indian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authorities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implement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bold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politics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aiming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juvenile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entrepreneurship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the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fight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against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unemployment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young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people.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533400"/>
            <a:ext cx="9144000" cy="533400"/>
          </a:xfrm>
          <a:prstGeom prst="rect">
            <a:avLst/>
          </a:prstGeom>
          <a:solidFill>
            <a:srgbClr val="00B0F0"/>
          </a:solidFill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Role of political organs/COMY IV </a:t>
            </a:r>
            <a:endParaRPr kumimoji="0" lang="en-US" sz="28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93764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0594" y="5181600"/>
            <a:ext cx="249820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 descr="ima36g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86400"/>
            <a:ext cx="1554480" cy="13716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638800" y="5397500"/>
            <a:ext cx="2286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Image 10" descr="ima4695ges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3999" y="5486400"/>
            <a:ext cx="1809345" cy="1371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066800"/>
            <a:ext cx="9144000" cy="4419600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  <a:solidFill>
            <a:srgbClr val="003F7E"/>
          </a:solidFill>
        </p:spPr>
        <p:txBody>
          <a:bodyPr>
            <a:noAutofit/>
          </a:bodyPr>
          <a:lstStyle/>
          <a:p>
            <a:r>
              <a:rPr lang="en-US" sz="2800" dirty="0" smtClean="0"/>
              <a:t>INTRODUCTION</a:t>
            </a:r>
            <a:br>
              <a:rPr lang="en-US" sz="2800" dirty="0" smtClean="0"/>
            </a:br>
            <a:r>
              <a:rPr lang="en-US" sz="2800" dirty="0"/>
              <a:t>La </a:t>
            </a:r>
            <a:r>
              <a:rPr lang="en-US" sz="2800" dirty="0" err="1"/>
              <a:t>jeunesse</a:t>
            </a:r>
            <a:r>
              <a:rPr lang="en-US" sz="2800" dirty="0"/>
              <a:t>, </a:t>
            </a:r>
            <a:r>
              <a:rPr lang="en-US" sz="2800" dirty="0" err="1"/>
              <a:t>principale</a:t>
            </a:r>
            <a:r>
              <a:rPr lang="en-US" sz="2800" dirty="0"/>
              <a:t> </a:t>
            </a:r>
            <a:r>
              <a:rPr lang="en-US" sz="2800" dirty="0" err="1"/>
              <a:t>ressource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" y="990600"/>
            <a:ext cx="4648200" cy="4419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 err="1"/>
              <a:t>Peut</a:t>
            </a:r>
            <a:r>
              <a:rPr lang="en-US" b="1" dirty="0"/>
              <a:t>-on </a:t>
            </a:r>
            <a:r>
              <a:rPr lang="en-US" b="1" dirty="0" err="1"/>
              <a:t>envisager</a:t>
            </a:r>
            <a:r>
              <a:rPr lang="en-US" b="1" dirty="0"/>
              <a:t> la </a:t>
            </a:r>
            <a:r>
              <a:rPr lang="en-US" b="1" dirty="0" err="1"/>
              <a:t>création</a:t>
            </a:r>
            <a:r>
              <a:rPr lang="en-US" b="1" dirty="0"/>
              <a:t> de </a:t>
            </a:r>
            <a:r>
              <a:rPr lang="en-US" b="1" dirty="0" err="1"/>
              <a:t>partenariat</a:t>
            </a:r>
            <a:r>
              <a:rPr lang="en-US" b="1" dirty="0"/>
              <a:t> </a:t>
            </a:r>
            <a:r>
              <a:rPr lang="en-US" b="1" dirty="0" err="1"/>
              <a:t>Inde</a:t>
            </a:r>
            <a:r>
              <a:rPr lang="en-US" b="1" dirty="0"/>
              <a:t>/</a:t>
            </a:r>
            <a:r>
              <a:rPr lang="en-US" b="1" dirty="0" err="1"/>
              <a:t>Afrique</a:t>
            </a:r>
            <a:r>
              <a:rPr lang="en-US" b="1" dirty="0"/>
              <a:t> </a:t>
            </a:r>
          </a:p>
          <a:p>
            <a:pPr>
              <a:buNone/>
            </a:pPr>
            <a:r>
              <a:rPr lang="en-US" b="1" dirty="0"/>
              <a:t>sans </a:t>
            </a:r>
            <a:r>
              <a:rPr lang="en-US" b="1" dirty="0" err="1"/>
              <a:t>impliquer</a:t>
            </a:r>
            <a:r>
              <a:rPr lang="en-US" b="1" dirty="0"/>
              <a:t> la </a:t>
            </a:r>
            <a:r>
              <a:rPr lang="en-US" b="1" dirty="0" err="1"/>
              <a:t>jeunesse</a:t>
            </a:r>
            <a:r>
              <a:rPr lang="en-US" b="1" dirty="0"/>
              <a:t> ?</a:t>
            </a:r>
          </a:p>
          <a:p>
            <a:pPr>
              <a:buNone/>
            </a:pPr>
            <a:endParaRPr lang="en-US" sz="1600" b="1" dirty="0"/>
          </a:p>
          <a:p>
            <a:pPr>
              <a:buNone/>
            </a:pPr>
            <a:r>
              <a:rPr lang="en-US" b="1" dirty="0" err="1"/>
              <a:t>Peut</a:t>
            </a:r>
            <a:r>
              <a:rPr lang="en-US" b="1" dirty="0"/>
              <a:t>-on </a:t>
            </a:r>
            <a:r>
              <a:rPr lang="en-US" b="1" dirty="0" err="1"/>
              <a:t>réellement</a:t>
            </a:r>
            <a:r>
              <a:rPr lang="en-US" b="1" dirty="0"/>
              <a:t> </a:t>
            </a:r>
            <a:r>
              <a:rPr lang="en-US" b="1" dirty="0" err="1"/>
              <a:t>considérer</a:t>
            </a:r>
            <a:r>
              <a:rPr lang="en-US" b="1" dirty="0"/>
              <a:t> </a:t>
            </a:r>
            <a:r>
              <a:rPr lang="en-US" b="1" dirty="0" err="1"/>
              <a:t>qu’il</a:t>
            </a:r>
            <a:r>
              <a:rPr lang="en-US" b="1" dirty="0"/>
              <a:t> y a un </a:t>
            </a:r>
            <a:r>
              <a:rPr lang="en-US" b="1" dirty="0" err="1"/>
              <a:t>avenir</a:t>
            </a:r>
            <a:r>
              <a:rPr lang="en-US" b="1" dirty="0"/>
              <a:t> à </a:t>
            </a:r>
            <a:r>
              <a:rPr lang="en-US" b="1" dirty="0" err="1"/>
              <a:t>toutes</a:t>
            </a:r>
            <a:r>
              <a:rPr lang="en-US" b="1" dirty="0"/>
              <a:t> les</a:t>
            </a:r>
          </a:p>
          <a:p>
            <a:pPr>
              <a:buNone/>
            </a:pPr>
            <a:r>
              <a:rPr lang="en-US" b="1" dirty="0"/>
              <a:t>initiatives qui </a:t>
            </a:r>
            <a:r>
              <a:rPr lang="en-US" b="1" dirty="0" err="1"/>
              <a:t>sont</a:t>
            </a:r>
            <a:r>
              <a:rPr lang="en-US" b="1" dirty="0"/>
              <a:t> </a:t>
            </a:r>
            <a:r>
              <a:rPr lang="en-US" b="1" dirty="0" err="1"/>
              <a:t>prises</a:t>
            </a:r>
            <a:r>
              <a:rPr lang="en-US" b="1" dirty="0"/>
              <a:t> </a:t>
            </a:r>
            <a:r>
              <a:rPr lang="en-US" b="1" dirty="0" err="1"/>
              <a:t>ici</a:t>
            </a:r>
            <a:r>
              <a:rPr lang="en-US" b="1" dirty="0"/>
              <a:t> sans faire de la place aux </a:t>
            </a:r>
            <a:r>
              <a:rPr lang="en-US" b="1" dirty="0" err="1"/>
              <a:t>jeunes</a:t>
            </a:r>
            <a:r>
              <a:rPr lang="en-US" b="1" dirty="0"/>
              <a:t>?</a:t>
            </a:r>
          </a:p>
          <a:p>
            <a:pPr>
              <a:buNone/>
            </a:pPr>
            <a:endParaRPr lang="en-US" sz="1800" b="1" dirty="0"/>
          </a:p>
          <a:p>
            <a:pPr>
              <a:buNone/>
            </a:pPr>
            <a:r>
              <a:rPr lang="en-US" b="1" dirty="0" err="1"/>
              <a:t>Pourra</a:t>
            </a:r>
            <a:r>
              <a:rPr lang="en-US" b="1" dirty="0"/>
              <a:t>-t-on </a:t>
            </a:r>
            <a:r>
              <a:rPr lang="en-US" b="1" dirty="0" err="1"/>
              <a:t>parler</a:t>
            </a:r>
            <a:r>
              <a:rPr lang="en-US" b="1" dirty="0"/>
              <a:t> de </a:t>
            </a:r>
            <a:r>
              <a:rPr lang="en-US" b="1" dirty="0" err="1"/>
              <a:t>progrès</a:t>
            </a:r>
            <a:r>
              <a:rPr lang="en-US" b="1" dirty="0"/>
              <a:t>, de </a:t>
            </a:r>
            <a:r>
              <a:rPr lang="en-US" b="1" dirty="0" err="1"/>
              <a:t>développement</a:t>
            </a:r>
            <a:r>
              <a:rPr lang="en-US" b="1" dirty="0"/>
              <a:t>, </a:t>
            </a:r>
          </a:p>
          <a:p>
            <a:pPr>
              <a:buNone/>
            </a:pPr>
            <a:r>
              <a:rPr lang="en-US" b="1" dirty="0"/>
              <a:t>de </a:t>
            </a:r>
            <a:r>
              <a:rPr lang="en-US" b="1" dirty="0" err="1"/>
              <a:t>croissance</a:t>
            </a:r>
            <a:r>
              <a:rPr lang="en-US" b="1" dirty="0"/>
              <a:t>, </a:t>
            </a:r>
            <a:r>
              <a:rPr lang="en-US" b="1" dirty="0" err="1"/>
              <a:t>d’avenir</a:t>
            </a:r>
            <a:r>
              <a:rPr lang="en-US" b="1" dirty="0"/>
              <a:t> pour </a:t>
            </a:r>
            <a:r>
              <a:rPr lang="en-US" b="1" dirty="0" err="1"/>
              <a:t>ces</a:t>
            </a:r>
            <a:r>
              <a:rPr lang="en-US" b="1" dirty="0"/>
              <a:t> </a:t>
            </a:r>
            <a:r>
              <a:rPr lang="en-US" b="1" dirty="0" err="1"/>
              <a:t>entreprises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les </a:t>
            </a:r>
            <a:r>
              <a:rPr lang="en-US" b="1" dirty="0" err="1"/>
              <a:t>jeunes</a:t>
            </a:r>
            <a:r>
              <a:rPr lang="en-US" b="1" dirty="0"/>
              <a:t> </a:t>
            </a:r>
            <a:r>
              <a:rPr lang="en-US" b="1" dirty="0" err="1"/>
              <a:t>sont</a:t>
            </a:r>
            <a:endParaRPr lang="en-US" b="1" dirty="0"/>
          </a:p>
          <a:p>
            <a:pPr>
              <a:buNone/>
            </a:pPr>
            <a:r>
              <a:rPr lang="en-US" b="1" dirty="0" err="1"/>
              <a:t>laissés</a:t>
            </a:r>
            <a:r>
              <a:rPr lang="en-US" b="1" dirty="0"/>
              <a:t> </a:t>
            </a:r>
            <a:r>
              <a:rPr lang="en-US" b="1" dirty="0" err="1"/>
              <a:t>sur</a:t>
            </a:r>
            <a:r>
              <a:rPr lang="en-US" b="1" dirty="0"/>
              <a:t> le </a:t>
            </a:r>
            <a:r>
              <a:rPr lang="en-US" b="1" dirty="0" err="1"/>
              <a:t>côté</a:t>
            </a:r>
            <a:r>
              <a:rPr lang="en-US" b="1" dirty="0"/>
              <a:t>?</a:t>
            </a:r>
            <a:endParaRPr lang="fr-FR" b="1" dirty="0"/>
          </a:p>
        </p:txBody>
      </p:sp>
      <p:pic>
        <p:nvPicPr>
          <p:cNvPr id="10" name="Image 9" descr="ima669ges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81925" y="5486400"/>
            <a:ext cx="1362075" cy="13716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685800"/>
            <a:ext cx="9144000" cy="609600"/>
          </a:xfrm>
          <a:prstGeom prst="rect">
            <a:avLst/>
          </a:prstGeom>
          <a:solidFill>
            <a:srgbClr val="00B0F0"/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dirty="0">
                <a:solidFill>
                  <a:srgbClr val="FFFF00"/>
                </a:solidFill>
                <a:latin typeface="+mj-lt"/>
              </a:rPr>
              <a:t>Young people, principal resource</a:t>
            </a:r>
            <a:r>
              <a:rPr lang="en-US" sz="2800" dirty="0">
                <a:latin typeface="+mj-lt"/>
              </a:rPr>
              <a:t/>
            </a:r>
            <a:br>
              <a:rPr lang="en-US" sz="2800" dirty="0">
                <a:latin typeface="+mj-lt"/>
              </a:rPr>
            </a:br>
            <a:endParaRPr kumimoji="0" lang="en-US" sz="28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4648200" y="990600"/>
            <a:ext cx="4495800" cy="43434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>
              <a:buNone/>
            </a:pPr>
            <a:endParaRPr lang="en-US" sz="24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800" b="1" dirty="0">
                <a:solidFill>
                  <a:srgbClr val="FFFF00"/>
                </a:solidFill>
              </a:rPr>
              <a:t>Can we consider the creation of India-Africa Partnership without involving young people?</a:t>
            </a:r>
          </a:p>
          <a:p>
            <a:pPr>
              <a:buNone/>
            </a:pPr>
            <a:endParaRPr lang="en-US" sz="16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800" b="1" dirty="0">
                <a:solidFill>
                  <a:srgbClr val="FFFF00"/>
                </a:solidFill>
              </a:rPr>
              <a:t>Can we really consider that there is a future to all initiatives taking without giving a place to young people?</a:t>
            </a:r>
          </a:p>
          <a:p>
            <a:pPr>
              <a:buNone/>
            </a:pPr>
            <a:endParaRPr lang="en-US" sz="24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800" b="1" dirty="0">
                <a:solidFill>
                  <a:srgbClr val="FFFF00"/>
                </a:solidFill>
              </a:rPr>
              <a:t>Will we discuss about progress, development, growth, future for those enterprises if young people are putting aside ?</a:t>
            </a:r>
            <a:endParaRPr lang="fr-FR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88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5257800"/>
            <a:ext cx="3352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 8" descr="imag66969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5257800"/>
            <a:ext cx="2590800" cy="1600200"/>
          </a:xfrm>
          <a:prstGeom prst="rect">
            <a:avLst/>
          </a:prstGeom>
        </p:spPr>
      </p:pic>
      <p:pic>
        <p:nvPicPr>
          <p:cNvPr id="8" name="Image 7" descr="imag8889es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73940" y="5257800"/>
            <a:ext cx="3150233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9600"/>
            <a:ext cx="9144000" cy="4724400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003F7E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Conclusion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762000"/>
            <a:ext cx="4648200" cy="4724400"/>
          </a:xfrm>
        </p:spPr>
        <p:txBody>
          <a:bodyPr>
            <a:noAutofit/>
          </a:bodyPr>
          <a:lstStyle/>
          <a:p>
            <a:r>
              <a:rPr lang="fr-FR" sz="2000" b="1" dirty="0" smtClean="0"/>
              <a:t>Cette Jeunesse dont la </a:t>
            </a:r>
            <a:r>
              <a:rPr lang="fr-FR" sz="2000" b="1" dirty="0"/>
              <a:t>vitalité, </a:t>
            </a:r>
            <a:r>
              <a:rPr lang="fr-FR" sz="2000" b="1" dirty="0" smtClean="0"/>
              <a:t>la créativité tout azimut, la capacité d’innovation, l’ énergie </a:t>
            </a:r>
            <a:r>
              <a:rPr lang="fr-FR" sz="2000" b="1" dirty="0"/>
              <a:t>et </a:t>
            </a:r>
            <a:r>
              <a:rPr lang="fr-FR" sz="2000" b="1" dirty="0" smtClean="0"/>
              <a:t>les aspirations</a:t>
            </a:r>
            <a:r>
              <a:rPr lang="fr-FR" sz="2000" b="1" dirty="0"/>
              <a:t> </a:t>
            </a:r>
            <a:r>
              <a:rPr lang="fr-FR" sz="2000" b="1" dirty="0" smtClean="0"/>
              <a:t>sont des paramètres à prendre en compte dans nos différents programmes de joint-ventures</a:t>
            </a:r>
          </a:p>
          <a:p>
            <a:endParaRPr lang="en-US" sz="1200" b="1" dirty="0" smtClean="0"/>
          </a:p>
          <a:p>
            <a:r>
              <a:rPr lang="fr-FR" sz="2000" b="1" dirty="0" smtClean="0"/>
              <a:t>Valoriser la Jeunesse et lui permettre de réaliser des </a:t>
            </a:r>
            <a:r>
              <a:rPr lang="fr-FR" sz="2400" b="1" dirty="0" smtClean="0">
                <a:solidFill>
                  <a:srgbClr val="FFFF00"/>
                </a:solidFill>
              </a:rPr>
              <a:t>partenariats</a:t>
            </a:r>
            <a:r>
              <a:rPr lang="fr-FR" b="1" dirty="0" smtClean="0">
                <a:solidFill>
                  <a:srgbClr val="FFFF00"/>
                </a:solidFill>
              </a:rPr>
              <a:t> win-win </a:t>
            </a:r>
            <a:r>
              <a:rPr lang="fr-FR" sz="2000" b="1" dirty="0" smtClean="0"/>
              <a:t>entre jeunes africains et jeunes indiens est pour nous le défi majeur que doit relever ce conclave.</a:t>
            </a:r>
          </a:p>
          <a:p>
            <a:endParaRPr lang="en-US" sz="2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24400" y="762000"/>
            <a:ext cx="4267200" cy="4800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youth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wich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vitality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creativity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capacity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innovation,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ambitions are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parameters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take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into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account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our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joint-ventures programs.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Valorize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youth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allow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realize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Win-Win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partnerships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African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Indian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young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people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us the major challenge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conclave must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raise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0594" y="5181600"/>
            <a:ext cx="249820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 descr="ima36g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86400"/>
            <a:ext cx="1554480" cy="13716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638800" y="5397500"/>
            <a:ext cx="2286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Image 12" descr="ima4695ges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3999" y="5486400"/>
            <a:ext cx="1809345" cy="137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066800"/>
            <a:ext cx="9144000" cy="4419600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Rappel des objectifs du conclave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4876800" cy="4343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sz="3200" b="1" dirty="0" err="1"/>
              <a:t>Peut</a:t>
            </a:r>
            <a:r>
              <a:rPr lang="en-US" sz="3200" b="1" dirty="0"/>
              <a:t>-on </a:t>
            </a:r>
            <a:r>
              <a:rPr lang="en-US" sz="3200" b="1" dirty="0" err="1"/>
              <a:t>envisager</a:t>
            </a:r>
            <a:r>
              <a:rPr lang="en-US" sz="3200" b="1" dirty="0"/>
              <a:t> la </a:t>
            </a:r>
            <a:r>
              <a:rPr lang="en-US" sz="3200" b="1" dirty="0" err="1"/>
              <a:t>création</a:t>
            </a:r>
            <a:r>
              <a:rPr lang="en-US" sz="3200" b="1" dirty="0"/>
              <a:t> de </a:t>
            </a:r>
            <a:r>
              <a:rPr lang="en-US" sz="3200" b="1" dirty="0" err="1"/>
              <a:t>partenariat</a:t>
            </a:r>
            <a:r>
              <a:rPr lang="en-US" sz="3200" b="1" dirty="0"/>
              <a:t> </a:t>
            </a:r>
            <a:r>
              <a:rPr lang="en-US" sz="3200" b="1" dirty="0" err="1"/>
              <a:t>Inde</a:t>
            </a:r>
            <a:r>
              <a:rPr lang="en-US" sz="3200" b="1" dirty="0"/>
              <a:t>/</a:t>
            </a:r>
            <a:r>
              <a:rPr lang="en-US" sz="3200" b="1" dirty="0" err="1"/>
              <a:t>Afrique</a:t>
            </a:r>
            <a:r>
              <a:rPr lang="en-US" sz="3200" b="1" dirty="0"/>
              <a:t> </a:t>
            </a:r>
          </a:p>
          <a:p>
            <a:pPr>
              <a:buNone/>
            </a:pPr>
            <a:r>
              <a:rPr lang="en-US" sz="3200" b="1" dirty="0"/>
              <a:t>sans </a:t>
            </a:r>
            <a:r>
              <a:rPr lang="en-US" sz="3200" b="1" dirty="0" err="1"/>
              <a:t>impliquer</a:t>
            </a:r>
            <a:r>
              <a:rPr lang="en-US" sz="3200" b="1" dirty="0"/>
              <a:t> la </a:t>
            </a:r>
            <a:r>
              <a:rPr lang="en-US" sz="3200" b="1" dirty="0" err="1"/>
              <a:t>jeunesse</a:t>
            </a:r>
            <a:r>
              <a:rPr lang="en-US" sz="3200" b="1" dirty="0"/>
              <a:t> ?</a:t>
            </a:r>
          </a:p>
          <a:p>
            <a:pPr>
              <a:buNone/>
            </a:pPr>
            <a:endParaRPr lang="en-US" sz="1800" b="1" dirty="0"/>
          </a:p>
          <a:p>
            <a:pPr>
              <a:buNone/>
            </a:pPr>
            <a:r>
              <a:rPr lang="en-US" sz="3200" b="1" dirty="0" err="1"/>
              <a:t>Peut</a:t>
            </a:r>
            <a:r>
              <a:rPr lang="en-US" sz="3200" b="1" dirty="0"/>
              <a:t>-on </a:t>
            </a:r>
            <a:r>
              <a:rPr lang="en-US" sz="3200" b="1" dirty="0" err="1"/>
              <a:t>réellement</a:t>
            </a:r>
            <a:r>
              <a:rPr lang="en-US" sz="3200" b="1" dirty="0"/>
              <a:t> </a:t>
            </a:r>
            <a:r>
              <a:rPr lang="en-US" sz="3200" b="1" dirty="0" err="1"/>
              <a:t>considérer</a:t>
            </a:r>
            <a:r>
              <a:rPr lang="en-US" sz="3200" b="1" dirty="0"/>
              <a:t> </a:t>
            </a:r>
            <a:r>
              <a:rPr lang="en-US" sz="3200" b="1" dirty="0" err="1"/>
              <a:t>qu’il</a:t>
            </a:r>
            <a:r>
              <a:rPr lang="en-US" sz="3200" b="1" dirty="0"/>
              <a:t> y a un </a:t>
            </a:r>
            <a:r>
              <a:rPr lang="en-US" sz="3200" b="1" dirty="0" err="1"/>
              <a:t>avenir</a:t>
            </a:r>
            <a:r>
              <a:rPr lang="en-US" sz="3200" b="1" dirty="0"/>
              <a:t> à </a:t>
            </a:r>
            <a:r>
              <a:rPr lang="en-US" sz="3200" b="1" dirty="0" err="1"/>
              <a:t>toutes</a:t>
            </a:r>
            <a:r>
              <a:rPr lang="en-US" sz="3200" b="1" dirty="0"/>
              <a:t> les</a:t>
            </a:r>
          </a:p>
          <a:p>
            <a:pPr>
              <a:buNone/>
            </a:pPr>
            <a:r>
              <a:rPr lang="en-US" sz="3200" b="1" dirty="0"/>
              <a:t>initiatives qui </a:t>
            </a:r>
            <a:r>
              <a:rPr lang="en-US" sz="3200" b="1" dirty="0" err="1"/>
              <a:t>sont</a:t>
            </a:r>
            <a:r>
              <a:rPr lang="en-US" sz="3200" b="1" dirty="0"/>
              <a:t> </a:t>
            </a:r>
            <a:r>
              <a:rPr lang="en-US" sz="3200" b="1" dirty="0" err="1"/>
              <a:t>prises</a:t>
            </a:r>
            <a:r>
              <a:rPr lang="en-US" sz="3200" b="1" dirty="0"/>
              <a:t> </a:t>
            </a:r>
            <a:r>
              <a:rPr lang="en-US" sz="3200" b="1" dirty="0" err="1"/>
              <a:t>ici</a:t>
            </a:r>
            <a:r>
              <a:rPr lang="en-US" sz="3200" b="1" dirty="0"/>
              <a:t> sans faire de la place aux </a:t>
            </a:r>
            <a:r>
              <a:rPr lang="en-US" sz="3200" b="1" dirty="0" err="1"/>
              <a:t>jeunes</a:t>
            </a:r>
            <a:r>
              <a:rPr lang="en-US" sz="3200" b="1" dirty="0"/>
              <a:t>?</a:t>
            </a:r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r>
              <a:rPr lang="en-US" sz="3200" b="1" dirty="0" err="1"/>
              <a:t>Pourra</a:t>
            </a:r>
            <a:r>
              <a:rPr lang="en-US" sz="3200" b="1" dirty="0"/>
              <a:t>-t-on </a:t>
            </a:r>
            <a:r>
              <a:rPr lang="en-US" sz="3200" b="1" dirty="0" err="1"/>
              <a:t>parler</a:t>
            </a:r>
            <a:r>
              <a:rPr lang="en-US" sz="3200" b="1" dirty="0"/>
              <a:t> de </a:t>
            </a:r>
            <a:r>
              <a:rPr lang="en-US" sz="3200" b="1" dirty="0" err="1"/>
              <a:t>progrès</a:t>
            </a:r>
            <a:r>
              <a:rPr lang="en-US" sz="3200" b="1" dirty="0"/>
              <a:t>, de </a:t>
            </a:r>
            <a:r>
              <a:rPr lang="en-US" sz="3200" b="1" dirty="0" err="1"/>
              <a:t>développement</a:t>
            </a:r>
            <a:r>
              <a:rPr lang="en-US" sz="3200" b="1" dirty="0"/>
              <a:t>, </a:t>
            </a:r>
          </a:p>
          <a:p>
            <a:pPr>
              <a:buNone/>
            </a:pPr>
            <a:r>
              <a:rPr lang="en-US" sz="3200" b="1" dirty="0"/>
              <a:t>de </a:t>
            </a:r>
            <a:r>
              <a:rPr lang="en-US" sz="3200" b="1" dirty="0" err="1"/>
              <a:t>croissance</a:t>
            </a:r>
            <a:r>
              <a:rPr lang="en-US" sz="3200" b="1" dirty="0"/>
              <a:t>, </a:t>
            </a:r>
            <a:r>
              <a:rPr lang="en-US" sz="3200" b="1" dirty="0" err="1"/>
              <a:t>d’avenir</a:t>
            </a:r>
            <a:r>
              <a:rPr lang="en-US" sz="3200" b="1" dirty="0"/>
              <a:t> pour </a:t>
            </a:r>
            <a:r>
              <a:rPr lang="en-US" sz="3200" b="1" dirty="0" err="1"/>
              <a:t>ces</a:t>
            </a:r>
            <a:r>
              <a:rPr lang="en-US" sz="3200" b="1" dirty="0"/>
              <a:t> </a:t>
            </a:r>
            <a:r>
              <a:rPr lang="en-US" sz="3200" b="1" dirty="0" err="1"/>
              <a:t>entreprises</a:t>
            </a:r>
            <a:r>
              <a:rPr lang="en-US" sz="3200" b="1" dirty="0"/>
              <a:t> </a:t>
            </a:r>
            <a:r>
              <a:rPr lang="en-US" sz="3200" b="1" dirty="0" err="1"/>
              <a:t>si</a:t>
            </a:r>
            <a:r>
              <a:rPr lang="en-US" sz="3200" b="1" dirty="0"/>
              <a:t> les </a:t>
            </a:r>
            <a:r>
              <a:rPr lang="en-US" sz="3200" b="1" dirty="0" err="1"/>
              <a:t>jeunes</a:t>
            </a:r>
            <a:r>
              <a:rPr lang="en-US" sz="3200" b="1" dirty="0"/>
              <a:t> </a:t>
            </a:r>
            <a:r>
              <a:rPr lang="en-US" sz="3200" b="1" dirty="0" err="1"/>
              <a:t>sont</a:t>
            </a:r>
            <a:endParaRPr lang="en-US" sz="3200" b="1" dirty="0"/>
          </a:p>
          <a:p>
            <a:pPr>
              <a:buNone/>
            </a:pPr>
            <a:r>
              <a:rPr lang="en-US" sz="3200" b="1" dirty="0" err="1"/>
              <a:t>laissés</a:t>
            </a:r>
            <a:r>
              <a:rPr lang="en-US" sz="3200" b="1" dirty="0"/>
              <a:t> </a:t>
            </a:r>
            <a:r>
              <a:rPr lang="en-US" sz="3200" b="1" dirty="0" err="1"/>
              <a:t>sur</a:t>
            </a:r>
            <a:r>
              <a:rPr lang="en-US" sz="3200" b="1" dirty="0"/>
              <a:t> le </a:t>
            </a:r>
            <a:r>
              <a:rPr lang="en-US" sz="3200" b="1" dirty="0" err="1"/>
              <a:t>côté</a:t>
            </a:r>
            <a:r>
              <a:rPr lang="en-US" sz="3200" b="1" dirty="0"/>
              <a:t>?</a:t>
            </a:r>
            <a:endParaRPr lang="fr-FR" sz="3200" b="1" dirty="0"/>
          </a:p>
        </p:txBody>
      </p:sp>
      <p:pic>
        <p:nvPicPr>
          <p:cNvPr id="14" name="Image 13" descr="ima669ges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81925" y="5486400"/>
            <a:ext cx="1362075" cy="1371600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4724400" y="1371600"/>
            <a:ext cx="4419600" cy="434340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algn="just">
              <a:buNone/>
            </a:pPr>
            <a:r>
              <a:rPr lang="fr-FR" sz="4400" b="1" dirty="0">
                <a:solidFill>
                  <a:srgbClr val="FFFF00"/>
                </a:solidFill>
              </a:rPr>
              <a:t>To </a:t>
            </a:r>
            <a:r>
              <a:rPr lang="fr-FR" sz="4400" b="1" dirty="0" err="1">
                <a:solidFill>
                  <a:srgbClr val="FFFF00"/>
                </a:solidFill>
              </a:rPr>
              <a:t>Strengthen</a:t>
            </a:r>
            <a:r>
              <a:rPr lang="fr-FR" sz="4400" b="1" dirty="0">
                <a:solidFill>
                  <a:srgbClr val="FFFF00"/>
                </a:solidFill>
              </a:rPr>
              <a:t> the </a:t>
            </a:r>
            <a:r>
              <a:rPr lang="fr-FR" sz="4400" b="1" dirty="0" err="1">
                <a:solidFill>
                  <a:srgbClr val="FFFF00"/>
                </a:solidFill>
              </a:rPr>
              <a:t>Partnership</a:t>
            </a:r>
            <a:r>
              <a:rPr lang="fr-FR" sz="4400" b="1" dirty="0">
                <a:solidFill>
                  <a:srgbClr val="FFFF00"/>
                </a:solidFill>
              </a:rPr>
              <a:t> Win-Win </a:t>
            </a:r>
            <a:r>
              <a:rPr lang="fr-FR" sz="4400" b="1" dirty="0" err="1">
                <a:solidFill>
                  <a:srgbClr val="FFFF00"/>
                </a:solidFill>
              </a:rPr>
              <a:t>between</a:t>
            </a:r>
            <a:r>
              <a:rPr lang="fr-FR" sz="4400" b="1" dirty="0">
                <a:solidFill>
                  <a:srgbClr val="FFFF00"/>
                </a:solidFill>
              </a:rPr>
              <a:t> </a:t>
            </a:r>
            <a:r>
              <a:rPr lang="fr-FR" sz="4400" b="1" dirty="0" err="1">
                <a:solidFill>
                  <a:srgbClr val="FFFF00"/>
                </a:solidFill>
              </a:rPr>
              <a:t>India</a:t>
            </a:r>
            <a:r>
              <a:rPr lang="fr-FR" sz="4400" b="1" dirty="0">
                <a:solidFill>
                  <a:srgbClr val="FFFF00"/>
                </a:solidFill>
              </a:rPr>
              <a:t> and </a:t>
            </a:r>
            <a:r>
              <a:rPr lang="fr-FR" sz="4400" b="1" dirty="0" err="1">
                <a:solidFill>
                  <a:srgbClr val="FFFF00"/>
                </a:solidFill>
              </a:rPr>
              <a:t>Africa</a:t>
            </a:r>
            <a:endParaRPr lang="fr-FR" sz="4400" b="1" dirty="0">
              <a:solidFill>
                <a:srgbClr val="FFFF00"/>
              </a:solidFill>
            </a:endParaRPr>
          </a:p>
          <a:p>
            <a:pPr algn="just">
              <a:buNone/>
            </a:pPr>
            <a:endParaRPr lang="fr-FR" sz="3200" b="1" dirty="0">
              <a:solidFill>
                <a:srgbClr val="FFFF00"/>
              </a:solidFill>
            </a:endParaRPr>
          </a:p>
          <a:p>
            <a:pPr algn="just">
              <a:buNone/>
            </a:pPr>
            <a:r>
              <a:rPr lang="fr-FR" sz="3200" b="1" dirty="0" err="1">
                <a:solidFill>
                  <a:srgbClr val="FFFF00"/>
                </a:solidFill>
              </a:rPr>
              <a:t>Africa</a:t>
            </a:r>
            <a:r>
              <a:rPr lang="fr-FR" sz="3200" b="1" dirty="0">
                <a:solidFill>
                  <a:srgbClr val="FFFF00"/>
                </a:solidFill>
              </a:rPr>
              <a:t> </a:t>
            </a:r>
            <a:r>
              <a:rPr lang="fr-FR" sz="3200" b="1" dirty="0" err="1">
                <a:solidFill>
                  <a:srgbClr val="FFFF00"/>
                </a:solidFill>
              </a:rPr>
              <a:t>needs</a:t>
            </a:r>
            <a:r>
              <a:rPr lang="fr-FR" sz="3200" b="1" dirty="0">
                <a:solidFill>
                  <a:srgbClr val="FFFF00"/>
                </a:solidFill>
              </a:rPr>
              <a:t> to export more </a:t>
            </a:r>
            <a:r>
              <a:rPr lang="fr-FR" sz="3200" b="1" dirty="0" err="1">
                <a:solidFill>
                  <a:srgbClr val="FFFF00"/>
                </a:solidFill>
              </a:rPr>
              <a:t>towards</a:t>
            </a:r>
            <a:r>
              <a:rPr lang="fr-FR" sz="3200" b="1" dirty="0">
                <a:solidFill>
                  <a:srgbClr val="FFFF00"/>
                </a:solidFill>
              </a:rPr>
              <a:t> </a:t>
            </a:r>
            <a:r>
              <a:rPr lang="fr-FR" sz="3200" b="1" dirty="0" err="1">
                <a:solidFill>
                  <a:srgbClr val="FFFF00"/>
                </a:solidFill>
              </a:rPr>
              <a:t>India</a:t>
            </a:r>
            <a:r>
              <a:rPr lang="fr-FR" sz="3200" b="1" dirty="0">
                <a:solidFill>
                  <a:srgbClr val="FFFF00"/>
                </a:solidFill>
              </a:rPr>
              <a:t> and to </a:t>
            </a:r>
            <a:r>
              <a:rPr lang="fr-FR" sz="3200" b="1" dirty="0" err="1">
                <a:solidFill>
                  <a:srgbClr val="FFFF00"/>
                </a:solidFill>
              </a:rPr>
              <a:t>find</a:t>
            </a:r>
            <a:r>
              <a:rPr lang="fr-FR" sz="3200" b="1" dirty="0">
                <a:solidFill>
                  <a:srgbClr val="FFFF00"/>
                </a:solidFill>
              </a:rPr>
              <a:t> </a:t>
            </a:r>
            <a:r>
              <a:rPr lang="fr-FR" sz="3200" b="1" dirty="0" err="1">
                <a:solidFill>
                  <a:srgbClr val="FFFF00"/>
                </a:solidFill>
              </a:rPr>
              <a:t>there</a:t>
            </a:r>
            <a:r>
              <a:rPr lang="fr-FR" sz="3200" b="1" dirty="0">
                <a:solidFill>
                  <a:srgbClr val="FFFF00"/>
                </a:solidFill>
              </a:rPr>
              <a:t> business </a:t>
            </a:r>
            <a:r>
              <a:rPr lang="fr-FR" sz="3200" b="1" dirty="0" err="1">
                <a:solidFill>
                  <a:srgbClr val="FFFF00"/>
                </a:solidFill>
              </a:rPr>
              <a:t>opportunities</a:t>
            </a:r>
            <a:r>
              <a:rPr lang="fr-FR" sz="3200" b="1" dirty="0">
                <a:solidFill>
                  <a:srgbClr val="FFFF00"/>
                </a:solidFill>
              </a:rPr>
              <a:t> for </a:t>
            </a:r>
            <a:r>
              <a:rPr lang="fr-FR" sz="3200" b="1" dirty="0" err="1">
                <a:solidFill>
                  <a:srgbClr val="FFFF00"/>
                </a:solidFill>
              </a:rPr>
              <a:t>its</a:t>
            </a:r>
            <a:r>
              <a:rPr lang="fr-FR" sz="3200" b="1" dirty="0">
                <a:solidFill>
                  <a:srgbClr val="FFFF00"/>
                </a:solidFill>
              </a:rPr>
              <a:t> </a:t>
            </a:r>
            <a:r>
              <a:rPr lang="fr-FR" sz="3200" b="1" dirty="0" err="1">
                <a:solidFill>
                  <a:srgbClr val="FFFF00"/>
                </a:solidFill>
              </a:rPr>
              <a:t>development</a:t>
            </a:r>
            <a:r>
              <a:rPr lang="fr-FR" sz="3200" b="1" dirty="0">
                <a:solidFill>
                  <a:srgbClr val="FFFF00"/>
                </a:solidFill>
              </a:rPr>
              <a:t> and </a:t>
            </a:r>
            <a:r>
              <a:rPr lang="fr-FR" sz="3200" b="1" dirty="0" err="1">
                <a:solidFill>
                  <a:srgbClr val="FFFF00"/>
                </a:solidFill>
              </a:rPr>
              <a:t>emergence</a:t>
            </a:r>
            <a:r>
              <a:rPr lang="fr-FR" sz="3200" b="1" dirty="0">
                <a:solidFill>
                  <a:srgbClr val="FFFF00"/>
                </a:solidFill>
              </a:rPr>
              <a:t>. </a:t>
            </a:r>
          </a:p>
          <a:p>
            <a:pPr algn="just">
              <a:buNone/>
            </a:pPr>
            <a:endParaRPr lang="fr-FR" sz="2400" b="1" dirty="0">
              <a:solidFill>
                <a:srgbClr val="FFFF00"/>
              </a:solidFill>
            </a:endParaRPr>
          </a:p>
          <a:p>
            <a:pPr algn="just">
              <a:buNone/>
            </a:pPr>
            <a:r>
              <a:rPr lang="fr-FR" sz="3200" b="1" dirty="0" err="1">
                <a:solidFill>
                  <a:srgbClr val="FFFF00"/>
                </a:solidFill>
              </a:rPr>
              <a:t>India</a:t>
            </a:r>
            <a:r>
              <a:rPr lang="fr-FR" sz="3200" b="1" dirty="0">
                <a:solidFill>
                  <a:srgbClr val="FFFF00"/>
                </a:solidFill>
              </a:rPr>
              <a:t> </a:t>
            </a:r>
            <a:r>
              <a:rPr lang="fr-FR" sz="3200" b="1" dirty="0" err="1">
                <a:solidFill>
                  <a:srgbClr val="FFFF00"/>
                </a:solidFill>
              </a:rPr>
              <a:t>needs</a:t>
            </a:r>
            <a:r>
              <a:rPr lang="fr-FR" sz="3200" b="1" dirty="0">
                <a:solidFill>
                  <a:srgbClr val="FFFF00"/>
                </a:solidFill>
              </a:rPr>
              <a:t> to </a:t>
            </a:r>
            <a:r>
              <a:rPr lang="fr-FR" sz="3200" b="1" dirty="0" err="1">
                <a:solidFill>
                  <a:srgbClr val="FFFF00"/>
                </a:solidFill>
              </a:rPr>
              <a:t>invest</a:t>
            </a:r>
            <a:r>
              <a:rPr lang="fr-FR" sz="3200" b="1" dirty="0">
                <a:solidFill>
                  <a:srgbClr val="FFFF00"/>
                </a:solidFill>
              </a:rPr>
              <a:t> more </a:t>
            </a:r>
            <a:r>
              <a:rPr lang="fr-FR" sz="3200" b="1" dirty="0" err="1">
                <a:solidFill>
                  <a:srgbClr val="FFFF00"/>
                </a:solidFill>
              </a:rPr>
              <a:t>towards</a:t>
            </a:r>
            <a:r>
              <a:rPr lang="fr-FR" sz="3200" b="1" dirty="0">
                <a:solidFill>
                  <a:srgbClr val="FFFF00"/>
                </a:solidFill>
              </a:rPr>
              <a:t> </a:t>
            </a:r>
            <a:r>
              <a:rPr lang="fr-FR" sz="3200" b="1" dirty="0" err="1">
                <a:solidFill>
                  <a:srgbClr val="FFFF00"/>
                </a:solidFill>
              </a:rPr>
              <a:t>Africa</a:t>
            </a:r>
            <a:r>
              <a:rPr lang="fr-FR" sz="3200" b="1" dirty="0">
                <a:solidFill>
                  <a:srgbClr val="FFFF00"/>
                </a:solidFill>
              </a:rPr>
              <a:t> to </a:t>
            </a:r>
            <a:r>
              <a:rPr lang="fr-FR" sz="3200" b="1" dirty="0" err="1">
                <a:solidFill>
                  <a:srgbClr val="FFFF00"/>
                </a:solidFill>
              </a:rPr>
              <a:t>conquer</a:t>
            </a:r>
            <a:r>
              <a:rPr lang="fr-FR" sz="3200" b="1" dirty="0">
                <a:solidFill>
                  <a:srgbClr val="FFFF00"/>
                </a:solidFill>
              </a:rPr>
              <a:t> one of the </a:t>
            </a:r>
            <a:r>
              <a:rPr lang="fr-FR" sz="3200" b="1" dirty="0" err="1">
                <a:solidFill>
                  <a:srgbClr val="FFFF00"/>
                </a:solidFill>
              </a:rPr>
              <a:t>biggest</a:t>
            </a:r>
            <a:r>
              <a:rPr lang="fr-FR" sz="3200" b="1" dirty="0">
                <a:solidFill>
                  <a:srgbClr val="FFFF00"/>
                </a:solidFill>
              </a:rPr>
              <a:t> </a:t>
            </a:r>
            <a:r>
              <a:rPr lang="fr-FR" sz="3200" b="1" dirty="0" err="1">
                <a:solidFill>
                  <a:srgbClr val="FFFF00"/>
                </a:solidFill>
              </a:rPr>
              <a:t>market</a:t>
            </a:r>
            <a:r>
              <a:rPr lang="fr-FR" sz="3200" b="1" dirty="0">
                <a:solidFill>
                  <a:srgbClr val="FFFF00"/>
                </a:solidFill>
              </a:rPr>
              <a:t> of the 21st </a:t>
            </a:r>
            <a:r>
              <a:rPr lang="fr-FR" sz="3200" b="1" dirty="0" err="1">
                <a:solidFill>
                  <a:srgbClr val="FFFF00"/>
                </a:solidFill>
              </a:rPr>
              <a:t>century</a:t>
            </a:r>
            <a:r>
              <a:rPr lang="fr-FR" sz="3200" b="1" dirty="0">
                <a:solidFill>
                  <a:srgbClr val="FFFF00"/>
                </a:solidFill>
              </a:rPr>
              <a:t> and </a:t>
            </a:r>
            <a:r>
              <a:rPr lang="fr-FR" sz="3200" b="1" dirty="0" err="1">
                <a:solidFill>
                  <a:srgbClr val="FFFF00"/>
                </a:solidFill>
              </a:rPr>
              <a:t>secure</a:t>
            </a:r>
            <a:r>
              <a:rPr lang="fr-FR" sz="3200" b="1" dirty="0">
                <a:solidFill>
                  <a:srgbClr val="FFFF00"/>
                </a:solidFill>
              </a:rPr>
              <a:t> </a:t>
            </a:r>
            <a:r>
              <a:rPr lang="fr-FR" sz="3200" b="1" dirty="0" err="1">
                <a:solidFill>
                  <a:srgbClr val="FFFF00"/>
                </a:solidFill>
              </a:rPr>
              <a:t>its</a:t>
            </a:r>
            <a:r>
              <a:rPr lang="fr-FR" sz="3200" b="1" dirty="0">
                <a:solidFill>
                  <a:srgbClr val="FFFF00"/>
                </a:solidFill>
              </a:rPr>
              <a:t> </a:t>
            </a:r>
            <a:r>
              <a:rPr lang="fr-FR" sz="3200" b="1" dirty="0" err="1">
                <a:solidFill>
                  <a:srgbClr val="FFFF00"/>
                </a:solidFill>
              </a:rPr>
              <a:t>supplyings</a:t>
            </a:r>
            <a:r>
              <a:rPr lang="fr-FR" sz="3200" b="1" dirty="0">
                <a:solidFill>
                  <a:srgbClr val="FFFF00"/>
                </a:solidFill>
              </a:rPr>
              <a:t> in </a:t>
            </a:r>
            <a:r>
              <a:rPr lang="fr-FR" sz="3200" b="1" dirty="0" err="1">
                <a:solidFill>
                  <a:srgbClr val="FFFF00"/>
                </a:solidFill>
              </a:rPr>
              <a:t>raw</a:t>
            </a:r>
            <a:r>
              <a:rPr lang="fr-FR" sz="3200" b="1" dirty="0">
                <a:solidFill>
                  <a:srgbClr val="FFFF00"/>
                </a:solidFill>
              </a:rPr>
              <a:t> </a:t>
            </a:r>
            <a:r>
              <a:rPr lang="fr-FR" sz="3200" b="1" dirty="0" err="1">
                <a:solidFill>
                  <a:srgbClr val="FFFF00"/>
                </a:solidFill>
              </a:rPr>
              <a:t>materials</a:t>
            </a:r>
            <a:r>
              <a:rPr lang="fr-FR" sz="3200" b="1" dirty="0">
                <a:solidFill>
                  <a:srgbClr val="FFFF00"/>
                </a:solidFill>
              </a:rPr>
              <a:t>.</a:t>
            </a:r>
          </a:p>
          <a:p>
            <a:pPr algn="just">
              <a:buNone/>
            </a:pPr>
            <a:r>
              <a:rPr lang="fr-FR" sz="2400" b="1" dirty="0">
                <a:solidFill>
                  <a:srgbClr val="FFFF00"/>
                </a:solidFill>
              </a:rPr>
              <a:t>-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533400"/>
            <a:ext cx="9144000" cy="533400"/>
          </a:xfrm>
          <a:prstGeom prst="rect">
            <a:avLst/>
          </a:prstGeom>
          <a:solidFill>
            <a:srgbClr val="00B0F0"/>
          </a:solidFill>
        </p:spPr>
        <p:txBody>
          <a:bodyPr vert="horz" anchor="ctr">
            <a:normAutofit fontScale="7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Reminder of the objectives of the Conclave</a:t>
            </a:r>
            <a:endParaRPr kumimoji="0" lang="en-US" sz="48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ima669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1925" y="5562600"/>
            <a:ext cx="1362075" cy="13716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0594" y="5257800"/>
            <a:ext cx="249820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 11" descr="ima36ges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562600"/>
            <a:ext cx="1554480" cy="137160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638800" y="5473700"/>
            <a:ext cx="2286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Image 14" descr="ima4695ges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3999" y="5562600"/>
            <a:ext cx="1809345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676400"/>
            <a:ext cx="9144000" cy="3886200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1.1-  Etat des relations Inde-Afrique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fr-FR" b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endParaRPr lang="fr-FR" b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endParaRPr lang="fr-FR" b="1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905000"/>
            <a:ext cx="449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b="1" dirty="0"/>
              <a:t>Many Indian societies realize big investments in Africa and lie on local partners, expertise and manpower to conduct their projects of investment.</a:t>
            </a:r>
          </a:p>
          <a:p>
            <a:pPr algn="just">
              <a:buNone/>
            </a:pPr>
            <a:endParaRPr lang="en-US" dirty="0"/>
          </a:p>
          <a:p>
            <a:pPr algn="just">
              <a:buNone/>
            </a:pPr>
            <a:r>
              <a:rPr lang="fr-FR" b="1" dirty="0"/>
              <a:t>Congo for </a:t>
            </a:r>
            <a:r>
              <a:rPr lang="fr-FR" b="1" dirty="0" err="1"/>
              <a:t>example</a:t>
            </a:r>
            <a:r>
              <a:rPr lang="fr-FR" b="1" dirty="0"/>
              <a:t> </a:t>
            </a:r>
            <a:r>
              <a:rPr lang="fr-FR" b="1" dirty="0" err="1"/>
              <a:t>offers</a:t>
            </a:r>
            <a:r>
              <a:rPr lang="fr-FR" b="1" dirty="0"/>
              <a:t> a range of important </a:t>
            </a:r>
            <a:r>
              <a:rPr lang="fr-FR" b="1" dirty="0" err="1"/>
              <a:t>opportunities</a:t>
            </a:r>
            <a:r>
              <a:rPr lang="fr-FR" b="1" dirty="0"/>
              <a:t> for </a:t>
            </a:r>
            <a:r>
              <a:rPr lang="fr-FR" b="1" dirty="0" err="1"/>
              <a:t>indian</a:t>
            </a:r>
            <a:r>
              <a:rPr lang="fr-FR" b="1" dirty="0"/>
              <a:t> </a:t>
            </a:r>
            <a:r>
              <a:rPr lang="fr-FR" b="1" dirty="0" err="1"/>
              <a:t>investment</a:t>
            </a:r>
            <a:r>
              <a:rPr lang="fr-FR" b="1" dirty="0"/>
              <a:t> in the </a:t>
            </a:r>
            <a:r>
              <a:rPr lang="fr-FR" b="1" dirty="0" err="1"/>
              <a:t>fields</a:t>
            </a:r>
            <a:r>
              <a:rPr lang="fr-FR" b="1" dirty="0"/>
              <a:t> of mines, agriculture, </a:t>
            </a:r>
            <a:r>
              <a:rPr lang="fr-FR" b="1" dirty="0" err="1"/>
              <a:t>electricity</a:t>
            </a:r>
            <a:r>
              <a:rPr lang="fr-FR" b="1" dirty="0"/>
              <a:t>, </a:t>
            </a:r>
            <a:r>
              <a:rPr lang="fr-FR" b="1" dirty="0" err="1"/>
              <a:t>trading</a:t>
            </a:r>
            <a:r>
              <a:rPr lang="fr-FR" b="1" dirty="0"/>
              <a:t> transportations, infrastructures and CIT.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609600"/>
            <a:ext cx="9144000" cy="609600"/>
          </a:xfrm>
          <a:prstGeom prst="rect">
            <a:avLst/>
          </a:prstGeom>
          <a:solidFill>
            <a:srgbClr val="00B0F0"/>
          </a:solidFill>
        </p:spPr>
        <p:txBody>
          <a:bodyPr vert="horz" anchor="ctr">
            <a:normAutofit fontScale="6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Nature of the relationships between India and Africa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76800" y="1905000"/>
            <a:ext cx="4038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b="1" dirty="0" smtClean="0">
                <a:solidFill>
                  <a:srgbClr val="FFFF00"/>
                </a:solidFill>
              </a:rPr>
              <a:t>Many Indian societies realize big investments in Africa and lie on local partners, expertise and manpower to conduct their projects of investment.</a:t>
            </a:r>
          </a:p>
          <a:p>
            <a:pPr algn="just"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pPr algn="just">
              <a:buNone/>
            </a:pPr>
            <a:r>
              <a:rPr lang="fr-FR" b="1" dirty="0" smtClean="0">
                <a:solidFill>
                  <a:srgbClr val="FFFF00"/>
                </a:solidFill>
              </a:rPr>
              <a:t>Congo for </a:t>
            </a:r>
            <a:r>
              <a:rPr lang="fr-FR" b="1" dirty="0" err="1" smtClean="0">
                <a:solidFill>
                  <a:srgbClr val="FFFF00"/>
                </a:solidFill>
              </a:rPr>
              <a:t>example</a:t>
            </a:r>
            <a:r>
              <a:rPr lang="fr-FR" b="1" dirty="0" smtClean="0">
                <a:solidFill>
                  <a:srgbClr val="FFFF00"/>
                </a:solidFill>
              </a:rPr>
              <a:t> </a:t>
            </a:r>
            <a:r>
              <a:rPr lang="fr-FR" b="1" dirty="0" err="1" smtClean="0">
                <a:solidFill>
                  <a:srgbClr val="FFFF00"/>
                </a:solidFill>
              </a:rPr>
              <a:t>offers</a:t>
            </a:r>
            <a:r>
              <a:rPr lang="fr-FR" b="1" dirty="0" smtClean="0">
                <a:solidFill>
                  <a:srgbClr val="FFFF00"/>
                </a:solidFill>
              </a:rPr>
              <a:t> a range of important </a:t>
            </a:r>
            <a:r>
              <a:rPr lang="fr-FR" b="1" dirty="0" err="1" smtClean="0">
                <a:solidFill>
                  <a:srgbClr val="FFFF00"/>
                </a:solidFill>
              </a:rPr>
              <a:t>opportunities</a:t>
            </a:r>
            <a:r>
              <a:rPr lang="fr-FR" b="1" dirty="0" smtClean="0">
                <a:solidFill>
                  <a:srgbClr val="FFFF00"/>
                </a:solidFill>
              </a:rPr>
              <a:t> for </a:t>
            </a:r>
            <a:r>
              <a:rPr lang="fr-FR" b="1" dirty="0" err="1" smtClean="0">
                <a:solidFill>
                  <a:srgbClr val="FFFF00"/>
                </a:solidFill>
              </a:rPr>
              <a:t>indian</a:t>
            </a:r>
            <a:r>
              <a:rPr lang="fr-FR" b="1" dirty="0" smtClean="0">
                <a:solidFill>
                  <a:srgbClr val="FFFF00"/>
                </a:solidFill>
              </a:rPr>
              <a:t> </a:t>
            </a:r>
            <a:r>
              <a:rPr lang="fr-FR" b="1" dirty="0" err="1" smtClean="0">
                <a:solidFill>
                  <a:srgbClr val="FFFF00"/>
                </a:solidFill>
              </a:rPr>
              <a:t>investment</a:t>
            </a:r>
            <a:r>
              <a:rPr lang="fr-FR" b="1" dirty="0" smtClean="0">
                <a:solidFill>
                  <a:srgbClr val="FFFF00"/>
                </a:solidFill>
              </a:rPr>
              <a:t> in the </a:t>
            </a:r>
            <a:r>
              <a:rPr lang="fr-FR" b="1" dirty="0" err="1" smtClean="0">
                <a:solidFill>
                  <a:srgbClr val="FFFF00"/>
                </a:solidFill>
              </a:rPr>
              <a:t>fields</a:t>
            </a:r>
            <a:r>
              <a:rPr lang="fr-FR" b="1" dirty="0" smtClean="0">
                <a:solidFill>
                  <a:srgbClr val="FFFF00"/>
                </a:solidFill>
              </a:rPr>
              <a:t> of mines, agriculture, </a:t>
            </a:r>
            <a:r>
              <a:rPr lang="fr-FR" b="1" dirty="0" err="1" smtClean="0">
                <a:solidFill>
                  <a:srgbClr val="FFFF00"/>
                </a:solidFill>
              </a:rPr>
              <a:t>electricity</a:t>
            </a:r>
            <a:r>
              <a:rPr lang="fr-FR" b="1" dirty="0" smtClean="0">
                <a:solidFill>
                  <a:srgbClr val="FFFF00"/>
                </a:solidFill>
              </a:rPr>
              <a:t>, </a:t>
            </a:r>
            <a:r>
              <a:rPr lang="fr-FR" b="1" dirty="0" err="1" smtClean="0">
                <a:solidFill>
                  <a:srgbClr val="FFFF00"/>
                </a:solidFill>
              </a:rPr>
              <a:t>trading</a:t>
            </a:r>
            <a:r>
              <a:rPr lang="fr-FR" b="1" dirty="0" smtClean="0">
                <a:solidFill>
                  <a:srgbClr val="FFFF00"/>
                </a:solidFill>
              </a:rPr>
              <a:t> transportations, infrastructures and CIT.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7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0594" y="5181600"/>
            <a:ext cx="249820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 descr="ima36g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86400"/>
            <a:ext cx="1554480" cy="13716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638800" y="5397500"/>
            <a:ext cx="2286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Image 12" descr="ima4695ges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3999" y="5486400"/>
            <a:ext cx="1809345" cy="1371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752600"/>
            <a:ext cx="9144000" cy="3733800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3F7E"/>
          </a:solidFill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sz="3100" dirty="0">
                <a:solidFill>
                  <a:schemeClr val="tx1"/>
                </a:solidFill>
              </a:rPr>
              <a:t>- </a:t>
            </a:r>
            <a:r>
              <a:rPr lang="fr-FR" sz="3100" dirty="0" smtClean="0">
                <a:solidFill>
                  <a:schemeClr val="tx1"/>
                </a:solidFill>
              </a:rPr>
              <a:t>I.2- L’Inde </a:t>
            </a:r>
            <a:r>
              <a:rPr lang="fr-FR" sz="3100" dirty="0">
                <a:solidFill>
                  <a:schemeClr val="tx1"/>
                </a:solidFill>
              </a:rPr>
              <a:t>: partenaire économique majeur pour  le continent Africain.</a:t>
            </a:r>
            <a:r>
              <a:rPr lang="fr-FR" dirty="0">
                <a:solidFill>
                  <a:srgbClr val="FFFF00"/>
                </a:solidFill>
              </a:rPr>
              <a:t/>
            </a:r>
            <a:br>
              <a:rPr lang="fr-FR" dirty="0">
                <a:solidFill>
                  <a:srgbClr val="FFFF00"/>
                </a:solidFill>
              </a:rPr>
            </a:b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981200"/>
            <a:ext cx="4038600" cy="3581400"/>
          </a:xfrm>
        </p:spPr>
        <p:txBody>
          <a:bodyPr>
            <a:normAutofit fontScale="77500" lnSpcReduction="20000"/>
          </a:bodyPr>
          <a:lstStyle/>
          <a:p>
            <a:endParaRPr lang="fr-FR" b="1" dirty="0"/>
          </a:p>
          <a:p>
            <a:r>
              <a:rPr lang="fr-FR" b="1" dirty="0"/>
              <a:t>-  Gros investisseurs avec des IDE importants en direction de l’Afrique. </a:t>
            </a:r>
          </a:p>
          <a:p>
            <a:endParaRPr lang="fr-FR" dirty="0"/>
          </a:p>
          <a:p>
            <a:r>
              <a:rPr lang="fr-FR" b="1" dirty="0"/>
              <a:t>-  Investissements indiens – entre environ 55 milliards de dollars  en 2011 presqu’au dessus de l’Europe (52 milliards en 2011)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14" name="Image 13" descr="ima669ges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81925" y="5486400"/>
            <a:ext cx="1362075" cy="1371600"/>
          </a:xfrm>
          <a:prstGeom prst="rect">
            <a:avLst/>
          </a:prstGeom>
        </p:spPr>
      </p:pic>
      <p:sp>
        <p:nvSpPr>
          <p:cNvPr id="11" name="Espace réservé du contenu 2"/>
          <p:cNvSpPr txBox="1">
            <a:spLocks/>
          </p:cNvSpPr>
          <p:nvPr/>
        </p:nvSpPr>
        <p:spPr>
          <a:xfrm>
            <a:off x="4648200" y="1981200"/>
            <a:ext cx="4495800" cy="3733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Big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investors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important IDE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towards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Africa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Indian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investments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about 55 bilions $ US in 2011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almost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above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Europe (52 billions in 2011).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838200"/>
            <a:ext cx="9144000" cy="914400"/>
          </a:xfrm>
          <a:prstGeom prst="rect">
            <a:avLst/>
          </a:prstGeom>
          <a:solidFill>
            <a:srgbClr val="00B0F0"/>
          </a:solidFill>
        </p:spPr>
        <p:txBody>
          <a:bodyPr vert="horz" anchor="ctr">
            <a:normAutofit fontScale="5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India</a:t>
            </a:r>
            <a:r>
              <a:rPr kumimoji="0" lang="fr-FR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fr-FR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Economic</a:t>
            </a:r>
            <a:r>
              <a:rPr kumimoji="0" lang="fr-FR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major </a:t>
            </a:r>
            <a:r>
              <a:rPr kumimoji="0" lang="fr-FR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partner</a:t>
            </a:r>
            <a:r>
              <a:rPr kumimoji="0" lang="fr-FR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for the </a:t>
            </a:r>
            <a:r>
              <a:rPr kumimoji="0" lang="fr-FR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African</a:t>
            </a:r>
            <a:r>
              <a:rPr kumimoji="0" lang="fr-FR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Continent.</a:t>
            </a:r>
            <a:br>
              <a:rPr kumimoji="0" lang="fr-FR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41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8462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0594" y="5181600"/>
            <a:ext cx="249820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 descr="ima36g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86400"/>
            <a:ext cx="1554480" cy="13716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638800" y="5397500"/>
            <a:ext cx="2286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Image 12" descr="ima4695ges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3999" y="5486400"/>
            <a:ext cx="1809345" cy="1371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762000"/>
            <a:ext cx="9144000" cy="4724400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92162"/>
          </a:xfrm>
          <a:solidFill>
            <a:srgbClr val="003F7E"/>
          </a:solidFill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chemeClr val="tx1"/>
                </a:solidFill>
              </a:rPr>
              <a:t>I.3- Hausse </a:t>
            </a:r>
            <a:r>
              <a:rPr lang="fr-FR" sz="2800" dirty="0">
                <a:solidFill>
                  <a:schemeClr val="tx1"/>
                </a:solidFill>
              </a:rPr>
              <a:t>phénoménale des échanges commerciaux bilatéraux,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24000"/>
            <a:ext cx="4648200" cy="4343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sz="2000" b="1" dirty="0"/>
              <a:t>- 57 milliards de dollars (42,5 milliards d’euros) en 2011</a:t>
            </a:r>
            <a:br>
              <a:rPr lang="fr-FR" sz="2000" b="1" dirty="0"/>
            </a:br>
            <a:r>
              <a:rPr lang="fr-FR" sz="2000" b="1" dirty="0"/>
              <a:t>c/ 967 millions de dollars en 1991 avec une projection de 90 milliards en 2015</a:t>
            </a:r>
          </a:p>
          <a:p>
            <a:pPr>
              <a:buNone/>
            </a:pPr>
            <a:endParaRPr lang="fr-FR" sz="1200" b="1" dirty="0"/>
          </a:p>
          <a:p>
            <a:pPr>
              <a:buNone/>
            </a:pPr>
            <a:r>
              <a:rPr lang="fr-FR" sz="2000" b="1" dirty="0"/>
              <a:t>- Entrée du géant de l’agroalimentaire </a:t>
            </a:r>
            <a:r>
              <a:rPr lang="fr-FR" sz="2000" b="1" dirty="0" err="1"/>
              <a:t>Iffco</a:t>
            </a:r>
            <a:r>
              <a:rPr lang="fr-FR" sz="2000" b="1" dirty="0"/>
              <a:t>  au capital des</a:t>
            </a:r>
          </a:p>
          <a:p>
            <a:pPr>
              <a:buNone/>
            </a:pPr>
            <a:r>
              <a:rPr lang="fr-FR" sz="2000" b="1" dirty="0"/>
              <a:t>Industries chimiques du Sénégal (ICS), </a:t>
            </a:r>
            <a:endParaRPr lang="fr-FR" sz="1200" b="1" dirty="0"/>
          </a:p>
          <a:p>
            <a:pPr>
              <a:buFontTx/>
              <a:buChar char="-"/>
            </a:pPr>
            <a:r>
              <a:rPr lang="fr-FR" sz="2000" b="1" dirty="0"/>
              <a:t>Apparition des bus Tata en Cote d’Ivoire </a:t>
            </a:r>
          </a:p>
          <a:p>
            <a:pPr>
              <a:buFontTx/>
              <a:buChar char="-"/>
            </a:pPr>
            <a:r>
              <a:rPr lang="fr-FR" sz="2000" b="1" dirty="0"/>
              <a:t>Laboratoire de contrôle des aliments au Congo, au </a:t>
            </a:r>
            <a:r>
              <a:rPr lang="fr-FR" sz="2000" b="1" dirty="0" err="1"/>
              <a:t>Botwana</a:t>
            </a:r>
            <a:r>
              <a:rPr lang="fr-FR" sz="2000" b="1" dirty="0"/>
              <a:t> </a:t>
            </a:r>
            <a:r>
              <a:rPr lang="fr-FR" sz="2000" b="1" dirty="0" err="1"/>
              <a:t>etc</a:t>
            </a:r>
            <a:endParaRPr lang="fr-FR" sz="2000" b="1" dirty="0"/>
          </a:p>
          <a:p>
            <a:pPr>
              <a:buNone/>
            </a:pPr>
            <a:endParaRPr lang="fr-FR" sz="1200" b="1" dirty="0"/>
          </a:p>
          <a:p>
            <a:pPr>
              <a:buNone/>
            </a:pPr>
            <a:r>
              <a:rPr lang="fr-FR" sz="2000" b="1" dirty="0"/>
              <a:t>- L’électrification rurale au Congo par le groupe OIA</a:t>
            </a:r>
          </a:p>
          <a:p>
            <a:pPr algn="just">
              <a:buNone/>
            </a:pPr>
            <a:endParaRPr lang="fr-FR" sz="2400" dirty="0"/>
          </a:p>
        </p:txBody>
      </p:sp>
      <p:pic>
        <p:nvPicPr>
          <p:cNvPr id="14" name="Image 13" descr="ima669ges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81925" y="5486400"/>
            <a:ext cx="1362075" cy="1371600"/>
          </a:xfrm>
          <a:prstGeom prst="rect">
            <a:avLst/>
          </a:prstGeom>
        </p:spPr>
      </p:pic>
      <p:sp>
        <p:nvSpPr>
          <p:cNvPr id="11" name="Espace réservé du contenu 2"/>
          <p:cNvSpPr txBox="1">
            <a:spLocks/>
          </p:cNvSpPr>
          <p:nvPr/>
        </p:nvSpPr>
        <p:spPr>
          <a:xfrm>
            <a:off x="4648200" y="1371600"/>
            <a:ext cx="4495800" cy="41910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Char char="-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57 billions of US (42,5 billions of Euro) in 2011  c) 967 millions of US Dollars in 1991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projection of 90 billions in 2015.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Entering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giant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agri business IFFCO to the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assets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chemical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industries of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Senegal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(ICS), </a:t>
            </a:r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Char char="-"/>
              <a:tabLst/>
              <a:defRPr/>
            </a:pP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Appearance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Tata buses in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Ivory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Coast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Char char="-"/>
              <a:tabLst/>
              <a:defRPr/>
            </a:pP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Laboratory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checking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foods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Congo,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Botwana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etc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Rural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electrification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Congo by the OIA Group.</a:t>
            </a:r>
          </a:p>
          <a:p>
            <a:pPr marL="548640" marR="0" lvl="0" indent="-4114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685800"/>
            <a:ext cx="9144000" cy="609600"/>
          </a:xfrm>
          <a:prstGeom prst="rect">
            <a:avLst/>
          </a:prstGeom>
          <a:solidFill>
            <a:srgbClr val="00B0F0"/>
          </a:solidFill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24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Phenomenal</a:t>
            </a:r>
            <a:r>
              <a:rPr kumimoji="0" lang="fr-FR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24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rising</a:t>
            </a:r>
            <a:r>
              <a:rPr kumimoji="0" lang="fr-FR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kumimoji="0" lang="fr-FR" sz="24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Bilateral</a:t>
            </a:r>
            <a:r>
              <a:rPr kumimoji="0" lang="fr-FR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Trade Exchanges</a:t>
            </a:r>
            <a:endParaRPr kumimoji="0" lang="fr-FR" sz="24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993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-5580" y="2057400"/>
            <a:ext cx="610158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 7" descr="imag8889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5028" y="2071914"/>
            <a:ext cx="3018972" cy="175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49362"/>
          </a:xfrm>
          <a:solidFill>
            <a:srgbClr val="003F7E"/>
          </a:solidFill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tx1"/>
                </a:solidFill>
                <a:effectLst/>
              </a:rPr>
              <a:t>II-La </a:t>
            </a:r>
            <a:r>
              <a:rPr lang="en-US" sz="2400" dirty="0" err="1">
                <a:solidFill>
                  <a:schemeClr val="tx1"/>
                </a:solidFill>
                <a:effectLst/>
              </a:rPr>
              <a:t>jeunesse</a:t>
            </a:r>
            <a:r>
              <a:rPr lang="en-US" sz="240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</a:rPr>
              <a:t>une</a:t>
            </a:r>
            <a:r>
              <a:rPr lang="en-US" sz="240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</a:rPr>
              <a:t>ressource</a:t>
            </a:r>
            <a:r>
              <a:rPr lang="en-US" sz="240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</a:rPr>
              <a:t>importante</a:t>
            </a:r>
            <a:r>
              <a:rPr lang="en-US" sz="2400" dirty="0">
                <a:solidFill>
                  <a:schemeClr val="tx1"/>
                </a:solidFill>
                <a:effectLst/>
              </a:rPr>
              <a:t>: menace </a:t>
            </a:r>
            <a:r>
              <a:rPr lang="en-US" sz="2400" dirty="0" err="1">
                <a:solidFill>
                  <a:schemeClr val="tx1"/>
                </a:solidFill>
                <a:effectLst/>
              </a:rPr>
              <a:t>ou</a:t>
            </a:r>
            <a:r>
              <a:rPr lang="en-US" sz="240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</a:rPr>
              <a:t>opportunité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?</a:t>
            </a:r>
            <a:br>
              <a:rPr lang="en-US" sz="2400" dirty="0" smtClean="0">
                <a:solidFill>
                  <a:schemeClr val="tx1"/>
                </a:solidFill>
                <a:effectLst/>
              </a:rPr>
            </a:br>
            <a:r>
              <a:rPr lang="en-US" sz="2400" dirty="0" smtClean="0">
                <a:solidFill>
                  <a:srgbClr val="FFFF00"/>
                </a:solidFill>
                <a:effectLst/>
              </a:rPr>
              <a:t>II-Young </a:t>
            </a:r>
            <a:r>
              <a:rPr lang="en-US" sz="2400" dirty="0">
                <a:solidFill>
                  <a:srgbClr val="FFFF00"/>
                </a:solidFill>
                <a:effectLst/>
              </a:rPr>
              <a:t>people, an important resource: Threat or </a:t>
            </a:r>
            <a:r>
              <a:rPr lang="en-US" sz="2400" dirty="0" smtClean="0">
                <a:solidFill>
                  <a:srgbClr val="FFFF00"/>
                </a:solidFill>
                <a:effectLst/>
              </a:rPr>
              <a:t>Opportunities?</a:t>
            </a:r>
            <a:endParaRPr lang="en-US" sz="2400" dirty="0">
              <a:solidFill>
                <a:schemeClr val="tx1"/>
              </a:solidFill>
              <a:effectLst/>
            </a:endParaRPr>
          </a:p>
        </p:txBody>
      </p:sp>
      <p:pic>
        <p:nvPicPr>
          <p:cNvPr id="9" name="Image 8" descr="imag66969es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24755" y="3886200"/>
            <a:ext cx="301924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2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0594" y="5181600"/>
            <a:ext cx="249820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 descr="ima36g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86400"/>
            <a:ext cx="1554480" cy="13716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638800" y="5397500"/>
            <a:ext cx="2286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Image 11" descr="ima4695ges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3999" y="5486400"/>
            <a:ext cx="1809345" cy="137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295400"/>
            <a:ext cx="9144000" cy="4191000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7200"/>
            <a:ext cx="9144000" cy="1600200"/>
          </a:xfrm>
          <a:solidFill>
            <a:srgbClr val="003F7E"/>
          </a:solidFill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effectLst/>
              </a:rPr>
              <a:t>II-1   La </a:t>
            </a:r>
            <a:r>
              <a:rPr lang="en-US" sz="2400" dirty="0" err="1">
                <a:solidFill>
                  <a:schemeClr val="tx1"/>
                </a:solidFill>
                <a:effectLst/>
              </a:rPr>
              <a:t>Jeunesse</a:t>
            </a:r>
            <a:r>
              <a:rPr lang="en-US" sz="240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</a:rPr>
              <a:t>Indienne</a:t>
            </a:r>
            <a:r>
              <a:rPr lang="en-US" sz="2400" dirty="0">
                <a:solidFill>
                  <a:schemeClr val="tx1"/>
                </a:solidFill>
                <a:effectLst/>
              </a:rPr>
              <a:t> et </a:t>
            </a:r>
            <a:r>
              <a:rPr lang="en-US" sz="2400" dirty="0" err="1">
                <a:solidFill>
                  <a:schemeClr val="tx1"/>
                </a:solidFill>
                <a:effectLst/>
              </a:rPr>
              <a:t>Africaine</a:t>
            </a:r>
            <a:r>
              <a:rPr lang="en-US" sz="2400" dirty="0">
                <a:solidFill>
                  <a:schemeClr val="tx1"/>
                </a:solidFill>
                <a:effectLst/>
              </a:rPr>
              <a:t>: </a:t>
            </a:r>
            <a:r>
              <a:rPr lang="en-US" sz="2400" dirty="0" err="1">
                <a:solidFill>
                  <a:schemeClr val="tx1"/>
                </a:solidFill>
                <a:effectLst/>
              </a:rPr>
              <a:t>une</a:t>
            </a:r>
            <a:r>
              <a:rPr lang="en-US" sz="240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menace</a:t>
            </a:r>
            <a:r>
              <a:rPr lang="en-US" sz="2400" dirty="0" smtClean="0">
                <a:solidFill>
                  <a:srgbClr val="FFFF00"/>
                </a:solidFill>
                <a:effectLst/>
              </a:rPr>
              <a:t/>
            </a:r>
            <a:br>
              <a:rPr lang="en-US" sz="2400" dirty="0" smtClean="0">
                <a:solidFill>
                  <a:srgbClr val="FFFF00"/>
                </a:solidFill>
                <a:effectLst/>
              </a:rPr>
            </a:br>
            <a:r>
              <a:rPr lang="en-US" sz="2400" dirty="0" smtClean="0">
                <a:solidFill>
                  <a:srgbClr val="FFFF00"/>
                </a:solidFill>
                <a:effectLst/>
              </a:rPr>
              <a:t>II-1   </a:t>
            </a:r>
            <a:r>
              <a:rPr lang="en-US" sz="2400" dirty="0">
                <a:solidFill>
                  <a:srgbClr val="FFFF00"/>
                </a:solidFill>
                <a:effectLst/>
              </a:rPr>
              <a:t>Indian and African Young People: a Threat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38862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r-FR" sz="2400" b="1" dirty="0" smtClean="0"/>
              <a:t> </a:t>
            </a:r>
          </a:p>
        </p:txBody>
      </p:sp>
      <p:pic>
        <p:nvPicPr>
          <p:cNvPr id="13" name="Image 12" descr="ima669ges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81925" y="5486400"/>
            <a:ext cx="1362075" cy="1371600"/>
          </a:xfrm>
          <a:prstGeom prst="rect">
            <a:avLst/>
          </a:prstGeom>
        </p:spPr>
      </p:pic>
      <p:pic>
        <p:nvPicPr>
          <p:cNvPr id="1026" name="Picture 2" descr="C:\Users\Anatole Collinet\Documents\imagesCASXK4H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0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1706</TotalTime>
  <Words>2679</Words>
  <Application>Microsoft Office PowerPoint</Application>
  <PresentationFormat>Affichage à l'écran (4:3)</PresentationFormat>
  <Paragraphs>360</Paragraphs>
  <Slides>30</Slides>
  <Notes>28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Apex</vt:lpstr>
      <vt:lpstr>Ixeme  Conclave Inde-Afrique, 17 au 19 Mars 2013 NEW-delhi</vt:lpstr>
      <vt:lpstr>Sommaire</vt:lpstr>
      <vt:lpstr>INTRODUCTION La jeunesse, principale ressource  </vt:lpstr>
      <vt:lpstr>1. Rappel des objectifs du conclave </vt:lpstr>
      <vt:lpstr>1.1-  Etat des relations Inde-Afrique</vt:lpstr>
      <vt:lpstr> - I.2- L’Inde : partenaire économique majeur pour  le continent Africain. </vt:lpstr>
      <vt:lpstr>I.3- Hausse phénoménale des échanges commerciaux bilatéraux,</vt:lpstr>
      <vt:lpstr>II-La jeunesse une ressource importante: menace ou opportunité? II-Young people, an important resource: Threat or Opportunities?</vt:lpstr>
      <vt:lpstr>II-1   La Jeunesse Indienne et Africaine: une menace II-1   Indian and African Young People: a Threat</vt:lpstr>
      <vt:lpstr>II-1-A-Rébellion, violence toxicomanie</vt:lpstr>
      <vt:lpstr>II- 1-B  immigration clandestine</vt:lpstr>
      <vt:lpstr>II-I-C- La Jeunesse Indo- africaine et la menace terroriste</vt:lpstr>
      <vt:lpstr>Contestations et menace terroriste Protest and Terrorist Threat</vt:lpstr>
      <vt:lpstr>II-2- La jeunesseInde Afrique:  un dividende démographique important</vt:lpstr>
      <vt:lpstr>II-5- . La Jeunesse Indienne et Africaine: les dividendes à exploiter</vt:lpstr>
      <vt:lpstr>III- L’éducation, la formation et l’emploi, les enjeux du partenariat</vt:lpstr>
      <vt:lpstr>III-1-  Un premier pari du partenariat en voie d’être gagné:</vt:lpstr>
      <vt:lpstr>III-2- .Mais un problème reste entier pour la Jeunesse Indo-africaine: l’emploi</vt:lpstr>
      <vt:lpstr>III-3- Le chômage des jeunes, unproblème de sécurité collective</vt:lpstr>
      <vt:lpstr>III-4- Que faire?</vt:lpstr>
      <vt:lpstr>IV-1- L’organisation du  forum sur l’entrepreneuriat juvénile</vt:lpstr>
      <vt:lpstr>IV- 1-b- Intérêt du forum</vt:lpstr>
      <vt:lpstr>L’exemple d’un jeune inventeur africain</vt:lpstr>
      <vt:lpstr>IV- 2-  Les campus d’encadrement pour la promotion de l’entrepreneuriat juvénile et l’auto emploi des jeunes</vt:lpstr>
      <vt:lpstr>IV-3  Création d’un fond de soutien à l’entreprenariat juvénile</vt:lpstr>
      <vt:lpstr>Tablette ccongolaise</vt:lpstr>
      <vt:lpstr>V-  Role de la CII</vt:lpstr>
      <vt:lpstr>VI- Rôle des organes politiques/la COMY 4 </vt:lpstr>
      <vt:lpstr>VI- Rôle des organes politiques/la COMY 4 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9eme Conclave Inde-Afrique 17 au 19 Mars 2013</dc:title>
  <dc:creator>FUJITSU</dc:creator>
  <cp:lastModifiedBy>Anatole Collinet</cp:lastModifiedBy>
  <cp:revision>56</cp:revision>
  <dcterms:created xsi:type="dcterms:W3CDTF">2013-03-11T00:48:09Z</dcterms:created>
  <dcterms:modified xsi:type="dcterms:W3CDTF">2013-03-19T03:20:54Z</dcterms:modified>
</cp:coreProperties>
</file>